
<file path=[Content_Types].xml><?xml version="1.0" encoding="utf-8"?>
<Types xmlns="http://schemas.openxmlformats.org/package/2006/content-types">
  <Default ContentType="image/jpeg" Extension="jpg"/>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8.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2.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8.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11" Type="http://schemas.openxmlformats.org/officeDocument/2006/relationships/slide" Target="slides/slide6.xml"/><Relationship Id="rId10" Type="http://schemas.openxmlformats.org/officeDocument/2006/relationships/slide" Target="slides/slide5.xml"/><Relationship Id="rId13" Type="http://schemas.openxmlformats.org/officeDocument/2006/relationships/slide" Target="slides/slide8.xml"/><Relationship Id="rId12" Type="http://schemas.openxmlformats.org/officeDocument/2006/relationships/slide" Target="slides/slide7.xml"/><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5" Type="http://schemas.openxmlformats.org/officeDocument/2006/relationships/notesMaster" Target="notesMasters/notesMaster1.xml"/><Relationship Id="rId6" Type="http://schemas.openxmlformats.org/officeDocument/2006/relationships/slide" Target="slides/slide1.xml"/><Relationship Id="rId18" Type="http://schemas.openxmlformats.org/officeDocument/2006/relationships/slide" Target="slides/slide13.xml"/><Relationship Id="rId7" Type="http://schemas.openxmlformats.org/officeDocument/2006/relationships/slide" Target="slides/slide2.xml"/><Relationship Id="rId8"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 name="Shape 50"/>
        <p:cNvGrpSpPr/>
        <p:nvPr/>
      </p:nvGrpSpPr>
      <p:grpSpPr>
        <a:xfrm>
          <a:off x="0" y="0"/>
          <a:ext cx="0" cy="0"/>
          <a:chOff x="0" y="0"/>
          <a:chExt cx="0" cy="0"/>
        </a:xfrm>
      </p:grpSpPr>
      <p:sp>
        <p:nvSpPr>
          <p:cNvPr id="51" name="Google Shape;51;g2f4d4013f7b_0_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2" name="Google Shape;52;g2f4d4013f7b_0_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 name="Shape 57"/>
        <p:cNvGrpSpPr/>
        <p:nvPr/>
      </p:nvGrpSpPr>
      <p:grpSpPr>
        <a:xfrm>
          <a:off x="0" y="0"/>
          <a:ext cx="0" cy="0"/>
          <a:chOff x="0" y="0"/>
          <a:chExt cx="0" cy="0"/>
        </a:xfrm>
      </p:grpSpPr>
      <p:sp>
        <p:nvSpPr>
          <p:cNvPr id="58" name="Google Shape;58;g2f5502b64c1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9" name="Google Shape;59;g2f5502b64c1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 name="Shape 64"/>
        <p:cNvGrpSpPr/>
        <p:nvPr/>
      </p:nvGrpSpPr>
      <p:grpSpPr>
        <a:xfrm>
          <a:off x="0" y="0"/>
          <a:ext cx="0" cy="0"/>
          <a:chOff x="0" y="0"/>
          <a:chExt cx="0" cy="0"/>
        </a:xfrm>
      </p:grpSpPr>
      <p:sp>
        <p:nvSpPr>
          <p:cNvPr id="65" name="Google Shape;65;g2f4d4013f7b_0_1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6" name="Google Shape;66;g2f4d4013f7b_0_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2" name="Shape 72"/>
        <p:cNvGrpSpPr/>
        <p:nvPr/>
      </p:nvGrpSpPr>
      <p:grpSpPr>
        <a:xfrm>
          <a:off x="0" y="0"/>
          <a:ext cx="0" cy="0"/>
          <a:chOff x="0" y="0"/>
          <a:chExt cx="0" cy="0"/>
        </a:xfrm>
      </p:grpSpPr>
      <p:sp>
        <p:nvSpPr>
          <p:cNvPr id="73" name="Google Shape;73;g2f4d4013f7b_0_3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4" name="Google Shape;74;g2f4d4013f7b_0_3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9" name="Shape 79"/>
        <p:cNvGrpSpPr/>
        <p:nvPr/>
      </p:nvGrpSpPr>
      <p:grpSpPr>
        <a:xfrm>
          <a:off x="0" y="0"/>
          <a:ext cx="0" cy="0"/>
          <a:chOff x="0" y="0"/>
          <a:chExt cx="0" cy="0"/>
        </a:xfrm>
      </p:grpSpPr>
      <p:sp>
        <p:nvSpPr>
          <p:cNvPr id="80" name="Google Shape;80;g2f4d4013f7b_0_4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1" name="Google Shape;81;g2f4d4013f7b_0_4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6" name="Shape 86"/>
        <p:cNvGrpSpPr/>
        <p:nvPr/>
      </p:nvGrpSpPr>
      <p:grpSpPr>
        <a:xfrm>
          <a:off x="0" y="0"/>
          <a:ext cx="0" cy="0"/>
          <a:chOff x="0" y="0"/>
          <a:chExt cx="0" cy="0"/>
        </a:xfrm>
      </p:grpSpPr>
      <p:sp>
        <p:nvSpPr>
          <p:cNvPr id="87" name="Google Shape;87;g2f4d4013f7b_0_4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8" name="Google Shape;88;g2f4d4013f7b_0_4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3" name="Shape 93"/>
        <p:cNvGrpSpPr/>
        <p:nvPr/>
      </p:nvGrpSpPr>
      <p:grpSpPr>
        <a:xfrm>
          <a:off x="0" y="0"/>
          <a:ext cx="0" cy="0"/>
          <a:chOff x="0" y="0"/>
          <a:chExt cx="0" cy="0"/>
        </a:xfrm>
      </p:grpSpPr>
      <p:sp>
        <p:nvSpPr>
          <p:cNvPr id="94" name="Google Shape;94;g2f4d4013f7b_0_6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5" name="Google Shape;95;g2f4d4013f7b_0_6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2" name="Shape 102"/>
        <p:cNvGrpSpPr/>
        <p:nvPr/>
      </p:nvGrpSpPr>
      <p:grpSpPr>
        <a:xfrm>
          <a:off x="0" y="0"/>
          <a:ext cx="0" cy="0"/>
          <a:chOff x="0" y="0"/>
          <a:chExt cx="0" cy="0"/>
        </a:xfrm>
      </p:grpSpPr>
      <p:sp>
        <p:nvSpPr>
          <p:cNvPr id="103" name="Google Shape;103;g2f5502b64c1_0_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4" name="Google Shape;104;g2f5502b64c1_0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0" name="Shape 110"/>
        <p:cNvGrpSpPr/>
        <p:nvPr/>
      </p:nvGrpSpPr>
      <p:grpSpPr>
        <a:xfrm>
          <a:off x="0" y="0"/>
          <a:ext cx="0" cy="0"/>
          <a:chOff x="0" y="0"/>
          <a:chExt cx="0" cy="0"/>
        </a:xfrm>
      </p:grpSpPr>
      <p:sp>
        <p:nvSpPr>
          <p:cNvPr id="111" name="Google Shape;111;g2f4d4013f7b_0_7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2" name="Google Shape;112;g2f4d4013f7b_0_7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7" name="Shape 117"/>
        <p:cNvGrpSpPr/>
        <p:nvPr/>
      </p:nvGrpSpPr>
      <p:grpSpPr>
        <a:xfrm>
          <a:off x="0" y="0"/>
          <a:ext cx="0" cy="0"/>
          <a:chOff x="0" y="0"/>
          <a:chExt cx="0" cy="0"/>
        </a:xfrm>
      </p:grpSpPr>
      <p:sp>
        <p:nvSpPr>
          <p:cNvPr id="118" name="Google Shape;118;g2f5502b64c1_0_2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9" name="Google Shape;119;g2f5502b64c1_0_2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3" name="Shape 123"/>
        <p:cNvGrpSpPr/>
        <p:nvPr/>
      </p:nvGrpSpPr>
      <p:grpSpPr>
        <a:xfrm>
          <a:off x="0" y="0"/>
          <a:ext cx="0" cy="0"/>
          <a:chOff x="0" y="0"/>
          <a:chExt cx="0" cy="0"/>
        </a:xfrm>
      </p:grpSpPr>
      <p:sp>
        <p:nvSpPr>
          <p:cNvPr id="124" name="Google Shape;124;g2f5502b64c1_0_1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5" name="Google Shape;125;g2f5502b64c1_0_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1" name="Shape 131"/>
        <p:cNvGrpSpPr/>
        <p:nvPr/>
      </p:nvGrpSpPr>
      <p:grpSpPr>
        <a:xfrm>
          <a:off x="0" y="0"/>
          <a:ext cx="0" cy="0"/>
          <a:chOff x="0" y="0"/>
          <a:chExt cx="0" cy="0"/>
        </a:xfrm>
      </p:grpSpPr>
      <p:sp>
        <p:nvSpPr>
          <p:cNvPr id="132" name="Google Shape;132;g2f5502b64c1_0_3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3" name="Google Shape;133;g2f5502b64c1_0_3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7" name="Shape 137"/>
        <p:cNvGrpSpPr/>
        <p:nvPr/>
      </p:nvGrpSpPr>
      <p:grpSpPr>
        <a:xfrm>
          <a:off x="0" y="0"/>
          <a:ext cx="0" cy="0"/>
          <a:chOff x="0" y="0"/>
          <a:chExt cx="0" cy="0"/>
        </a:xfrm>
      </p:grpSpPr>
      <p:sp>
        <p:nvSpPr>
          <p:cNvPr id="138" name="Google Shape;138;g2f5502b64c1_0_4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9" name="Google Shape;139;g2f5502b64c1_0_4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xml"/><Relationship Id="rId3" Type="http://schemas.openxmlformats.org/officeDocument/2006/relationships/image" Target="../media/image2.png"/><Relationship Id="rId4" Type="http://schemas.openxmlformats.org/officeDocument/2006/relationships/image" Target="../media/image6.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xml"/><Relationship Id="rId3" Type="http://schemas.openxmlformats.org/officeDocument/2006/relationships/image" Target="../media/image4.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3.xml"/><Relationship Id="rId3" Type="http://schemas.openxmlformats.org/officeDocument/2006/relationships/image" Target="../media/image3.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4.xml"/><Relationship Id="rId3" Type="http://schemas.openxmlformats.org/officeDocument/2006/relationships/image" Target="../media/image5.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5.xml"/><Relationship Id="rId3" Type="http://schemas.openxmlformats.org/officeDocument/2006/relationships/image" Target="../media/image1.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6.xml"/><Relationship Id="rId3" Type="http://schemas.openxmlformats.org/officeDocument/2006/relationships/image" Target="../media/image7.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1.xml"/><Relationship Id="rId3" Type="http://schemas.openxmlformats.org/officeDocument/2006/relationships/hyperlink" Target="https://perform-america.wetravel.com/trips/2027-oklahoma-city-youth-orchestra-new-york-city-perform-america-tx-llc-2101533159#register-now" TargetMode="Externa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3.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 name="Shape 53"/>
        <p:cNvGrpSpPr/>
        <p:nvPr/>
      </p:nvGrpSpPr>
      <p:grpSpPr>
        <a:xfrm>
          <a:off x="0" y="0"/>
          <a:ext cx="0" cy="0"/>
          <a:chOff x="0" y="0"/>
          <a:chExt cx="0" cy="0"/>
        </a:xfrm>
      </p:grpSpPr>
      <p:pic>
        <p:nvPicPr>
          <p:cNvPr id="54" name="Google Shape;54;p13"/>
          <p:cNvPicPr preferRelativeResize="0"/>
          <p:nvPr/>
        </p:nvPicPr>
        <p:blipFill rotWithShape="1">
          <a:blip r:embed="rId3">
            <a:alphaModFix/>
          </a:blip>
          <a:srcRect b="12648" l="0" r="0" t="0"/>
          <a:stretch/>
        </p:blipFill>
        <p:spPr>
          <a:xfrm>
            <a:off x="647575" y="469475"/>
            <a:ext cx="2052326" cy="814076"/>
          </a:xfrm>
          <a:prstGeom prst="rect">
            <a:avLst/>
          </a:prstGeom>
          <a:noFill/>
          <a:ln>
            <a:noFill/>
          </a:ln>
        </p:spPr>
      </p:pic>
      <p:sp>
        <p:nvSpPr>
          <p:cNvPr id="55" name="Google Shape;55;p13"/>
          <p:cNvSpPr txBox="1"/>
          <p:nvPr/>
        </p:nvSpPr>
        <p:spPr>
          <a:xfrm>
            <a:off x="553575" y="1450375"/>
            <a:ext cx="2875800" cy="2780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000">
                <a:solidFill>
                  <a:schemeClr val="dk2"/>
                </a:solidFill>
                <a:latin typeface="Calibri"/>
                <a:ea typeface="Calibri"/>
                <a:cs typeface="Calibri"/>
                <a:sym typeface="Calibri"/>
              </a:rPr>
              <a:t>New York City Tour </a:t>
            </a:r>
            <a:endParaRPr sz="2000">
              <a:solidFill>
                <a:schemeClr val="dk2"/>
              </a:solidFill>
              <a:latin typeface="Calibri"/>
              <a:ea typeface="Calibri"/>
              <a:cs typeface="Calibri"/>
              <a:sym typeface="Calibri"/>
            </a:endParaRPr>
          </a:p>
          <a:p>
            <a:pPr indent="0" lvl="0" marL="0" rtl="0" algn="l">
              <a:spcBef>
                <a:spcPts val="0"/>
              </a:spcBef>
              <a:spcAft>
                <a:spcPts val="0"/>
              </a:spcAft>
              <a:buNone/>
            </a:pPr>
            <a:r>
              <a:rPr lang="en" sz="2000">
                <a:solidFill>
                  <a:schemeClr val="dk2"/>
                </a:solidFill>
                <a:latin typeface="Calibri"/>
                <a:ea typeface="Calibri"/>
                <a:cs typeface="Calibri"/>
                <a:sym typeface="Calibri"/>
              </a:rPr>
              <a:t>Informational Meeting</a:t>
            </a:r>
            <a:endParaRPr sz="2000">
              <a:solidFill>
                <a:schemeClr val="dk2"/>
              </a:solidFill>
              <a:latin typeface="Calibri"/>
              <a:ea typeface="Calibri"/>
              <a:cs typeface="Calibri"/>
              <a:sym typeface="Calibri"/>
            </a:endParaRPr>
          </a:p>
          <a:p>
            <a:pPr indent="0" lvl="0" marL="0" rtl="0" algn="l">
              <a:spcBef>
                <a:spcPts val="0"/>
              </a:spcBef>
              <a:spcAft>
                <a:spcPts val="0"/>
              </a:spcAft>
              <a:buNone/>
            </a:pPr>
            <a:r>
              <a:rPr lang="en" sz="2000">
                <a:solidFill>
                  <a:schemeClr val="dk2"/>
                </a:solidFill>
                <a:latin typeface="Calibri"/>
                <a:ea typeface="Calibri"/>
                <a:cs typeface="Calibri"/>
                <a:sym typeface="Calibri"/>
              </a:rPr>
              <a:t>August 30, 2026</a:t>
            </a:r>
            <a:endParaRPr sz="2000">
              <a:solidFill>
                <a:schemeClr val="dk2"/>
              </a:solidFill>
              <a:latin typeface="Calibri"/>
              <a:ea typeface="Calibri"/>
              <a:cs typeface="Calibri"/>
              <a:sym typeface="Calibri"/>
            </a:endParaRPr>
          </a:p>
          <a:p>
            <a:pPr indent="0" lvl="0" marL="0" rtl="0" algn="l">
              <a:spcBef>
                <a:spcPts val="0"/>
              </a:spcBef>
              <a:spcAft>
                <a:spcPts val="0"/>
              </a:spcAft>
              <a:buNone/>
            </a:pPr>
            <a:r>
              <a:t/>
            </a:r>
            <a:endParaRPr sz="1500">
              <a:solidFill>
                <a:schemeClr val="dk2"/>
              </a:solidFill>
              <a:latin typeface="Calibri"/>
              <a:ea typeface="Calibri"/>
              <a:cs typeface="Calibri"/>
              <a:sym typeface="Calibri"/>
            </a:endParaRPr>
          </a:p>
          <a:p>
            <a:pPr indent="0" lvl="0" marL="0" rtl="0" algn="l">
              <a:spcBef>
                <a:spcPts val="0"/>
              </a:spcBef>
              <a:spcAft>
                <a:spcPts val="0"/>
              </a:spcAft>
              <a:buNone/>
            </a:pPr>
            <a:r>
              <a:t/>
            </a:r>
            <a:endParaRPr sz="1500">
              <a:solidFill>
                <a:schemeClr val="dk2"/>
              </a:solidFill>
              <a:latin typeface="Calibri"/>
              <a:ea typeface="Calibri"/>
              <a:cs typeface="Calibri"/>
              <a:sym typeface="Calibri"/>
            </a:endParaRPr>
          </a:p>
          <a:p>
            <a:pPr indent="0" lvl="0" marL="0" rtl="0" algn="l">
              <a:spcBef>
                <a:spcPts val="0"/>
              </a:spcBef>
              <a:spcAft>
                <a:spcPts val="0"/>
              </a:spcAft>
              <a:buNone/>
            </a:pPr>
            <a:r>
              <a:t/>
            </a:r>
            <a:endParaRPr sz="1500">
              <a:solidFill>
                <a:schemeClr val="dk2"/>
              </a:solidFill>
              <a:latin typeface="Calibri"/>
              <a:ea typeface="Calibri"/>
              <a:cs typeface="Calibri"/>
              <a:sym typeface="Calibri"/>
            </a:endParaRPr>
          </a:p>
          <a:p>
            <a:pPr indent="0" lvl="0" marL="0" rtl="0" algn="l">
              <a:spcBef>
                <a:spcPts val="0"/>
              </a:spcBef>
              <a:spcAft>
                <a:spcPts val="0"/>
              </a:spcAft>
              <a:buNone/>
            </a:pPr>
            <a:r>
              <a:t/>
            </a:r>
            <a:endParaRPr sz="1500">
              <a:solidFill>
                <a:schemeClr val="dk2"/>
              </a:solidFill>
              <a:latin typeface="Calibri"/>
              <a:ea typeface="Calibri"/>
              <a:cs typeface="Calibri"/>
              <a:sym typeface="Calibri"/>
            </a:endParaRPr>
          </a:p>
          <a:p>
            <a:pPr indent="0" lvl="0" marL="0" rtl="0" algn="l">
              <a:spcBef>
                <a:spcPts val="0"/>
              </a:spcBef>
              <a:spcAft>
                <a:spcPts val="0"/>
              </a:spcAft>
              <a:buNone/>
            </a:pPr>
            <a:r>
              <a:t/>
            </a:r>
            <a:endParaRPr sz="1500">
              <a:solidFill>
                <a:schemeClr val="dk2"/>
              </a:solidFill>
              <a:latin typeface="Calibri"/>
              <a:ea typeface="Calibri"/>
              <a:cs typeface="Calibri"/>
              <a:sym typeface="Calibri"/>
            </a:endParaRPr>
          </a:p>
          <a:p>
            <a:pPr indent="0" lvl="0" marL="0" rtl="0" algn="l">
              <a:spcBef>
                <a:spcPts val="0"/>
              </a:spcBef>
              <a:spcAft>
                <a:spcPts val="0"/>
              </a:spcAft>
              <a:buNone/>
            </a:pPr>
            <a:r>
              <a:rPr lang="en" sz="2500">
                <a:solidFill>
                  <a:srgbClr val="9900FF"/>
                </a:solidFill>
                <a:latin typeface="Calibri"/>
                <a:ea typeface="Calibri"/>
                <a:cs typeface="Calibri"/>
                <a:sym typeface="Calibri"/>
              </a:rPr>
              <a:t>June 1-5, 2027</a:t>
            </a:r>
            <a:endParaRPr sz="2500">
              <a:solidFill>
                <a:srgbClr val="9900FF"/>
              </a:solidFill>
              <a:latin typeface="Calibri"/>
              <a:ea typeface="Calibri"/>
              <a:cs typeface="Calibri"/>
              <a:sym typeface="Calibri"/>
            </a:endParaRPr>
          </a:p>
        </p:txBody>
      </p:sp>
      <p:pic>
        <p:nvPicPr>
          <p:cNvPr id="56" name="Google Shape;56;p13" title="NYCSocials.png"/>
          <p:cNvPicPr preferRelativeResize="0"/>
          <p:nvPr/>
        </p:nvPicPr>
        <p:blipFill>
          <a:blip r:embed="rId4">
            <a:alphaModFix/>
          </a:blip>
          <a:stretch>
            <a:fillRect/>
          </a:stretch>
        </p:blipFill>
        <p:spPr>
          <a:xfrm>
            <a:off x="4171955" y="0"/>
            <a:ext cx="4114795" cy="5143500"/>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0" name="Shape 60"/>
        <p:cNvGrpSpPr/>
        <p:nvPr/>
      </p:nvGrpSpPr>
      <p:grpSpPr>
        <a:xfrm>
          <a:off x="0" y="0"/>
          <a:ext cx="0" cy="0"/>
          <a:chOff x="0" y="0"/>
          <a:chExt cx="0" cy="0"/>
        </a:xfrm>
      </p:grpSpPr>
      <p:sp>
        <p:nvSpPr>
          <p:cNvPr id="61" name="Google Shape;61;p14"/>
          <p:cNvSpPr txBox="1"/>
          <p:nvPr/>
        </p:nvSpPr>
        <p:spPr>
          <a:xfrm>
            <a:off x="311700" y="527353"/>
            <a:ext cx="8520600" cy="707400"/>
          </a:xfrm>
          <a:prstGeom prst="rect">
            <a:avLst/>
          </a:prstGeom>
          <a:noFill/>
          <a:ln>
            <a:noFill/>
          </a:ln>
        </p:spPr>
        <p:txBody>
          <a:bodyPr anchorCtr="0" anchor="t" bIns="91425" lIns="91425" spcFirstLastPara="1" rIns="91425" wrap="square" tIns="91425">
            <a:normAutofit lnSpcReduction="10000"/>
          </a:bodyPr>
          <a:lstStyle/>
          <a:p>
            <a:pPr indent="0" lvl="0" marL="0" rtl="0" algn="ctr">
              <a:spcBef>
                <a:spcPts val="0"/>
              </a:spcBef>
              <a:spcAft>
                <a:spcPts val="0"/>
              </a:spcAft>
              <a:buNone/>
            </a:pPr>
            <a:r>
              <a:rPr b="1" lang="en" sz="3600">
                <a:solidFill>
                  <a:srgbClr val="BF9000"/>
                </a:solidFill>
                <a:latin typeface="Calibri"/>
                <a:ea typeface="Calibri"/>
                <a:cs typeface="Calibri"/>
                <a:sym typeface="Calibri"/>
              </a:rPr>
              <a:t>Trip Brochure</a:t>
            </a:r>
            <a:endParaRPr b="1" sz="3600">
              <a:solidFill>
                <a:srgbClr val="BF9000"/>
              </a:solidFill>
              <a:latin typeface="Calibri"/>
              <a:ea typeface="Calibri"/>
              <a:cs typeface="Calibri"/>
              <a:sym typeface="Calibri"/>
            </a:endParaRPr>
          </a:p>
        </p:txBody>
      </p:sp>
      <p:sp>
        <p:nvSpPr>
          <p:cNvPr id="62" name="Google Shape;62;p14"/>
          <p:cNvSpPr/>
          <p:nvPr/>
        </p:nvSpPr>
        <p:spPr>
          <a:xfrm>
            <a:off x="3207775" y="1261450"/>
            <a:ext cx="2809200" cy="28092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pic>
        <p:nvPicPr>
          <p:cNvPr id="63" name="Google Shape;63;p14" title="qr-code (4).png"/>
          <p:cNvPicPr preferRelativeResize="0"/>
          <p:nvPr/>
        </p:nvPicPr>
        <p:blipFill>
          <a:blip r:embed="rId3">
            <a:alphaModFix/>
          </a:blip>
          <a:stretch>
            <a:fillRect/>
          </a:stretch>
        </p:blipFill>
        <p:spPr>
          <a:xfrm>
            <a:off x="3181075" y="1234753"/>
            <a:ext cx="2862600" cy="2862600"/>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7" name="Shape 67"/>
        <p:cNvGrpSpPr/>
        <p:nvPr/>
      </p:nvGrpSpPr>
      <p:grpSpPr>
        <a:xfrm>
          <a:off x="0" y="0"/>
          <a:ext cx="0" cy="0"/>
          <a:chOff x="0" y="0"/>
          <a:chExt cx="0" cy="0"/>
        </a:xfrm>
      </p:grpSpPr>
      <p:sp>
        <p:nvSpPr>
          <p:cNvPr id="68" name="Google Shape;68;p15"/>
          <p:cNvSpPr txBox="1"/>
          <p:nvPr/>
        </p:nvSpPr>
        <p:spPr>
          <a:xfrm>
            <a:off x="61325" y="616625"/>
            <a:ext cx="4871700" cy="4391700"/>
          </a:xfrm>
          <a:prstGeom prst="rect">
            <a:avLst/>
          </a:prstGeom>
          <a:noFill/>
          <a:ln>
            <a:noFill/>
          </a:ln>
        </p:spPr>
        <p:txBody>
          <a:bodyPr anchorCtr="0" anchor="t" bIns="91425" lIns="91425" spcFirstLastPara="1" rIns="91425" wrap="square" tIns="91425">
            <a:normAutofit/>
          </a:bodyPr>
          <a:lstStyle/>
          <a:p>
            <a:pPr indent="-316230" lvl="0" marL="457200" rtl="0" algn="l">
              <a:lnSpc>
                <a:spcPct val="95000"/>
              </a:lnSpc>
              <a:spcBef>
                <a:spcPts val="0"/>
              </a:spcBef>
              <a:spcAft>
                <a:spcPts val="0"/>
              </a:spcAft>
              <a:buSzPts val="1380"/>
              <a:buChar char="●"/>
            </a:pPr>
            <a:r>
              <a:rPr b="1" lang="en" sz="1380">
                <a:latin typeface="Calibri"/>
                <a:ea typeface="Calibri"/>
                <a:cs typeface="Calibri"/>
                <a:sym typeface="Calibri"/>
              </a:rPr>
              <a:t>W</a:t>
            </a:r>
            <a:r>
              <a:rPr b="1" lang="en" sz="1380">
                <a:solidFill>
                  <a:schemeClr val="dk1"/>
                </a:solidFill>
                <a:latin typeface="Calibri"/>
                <a:ea typeface="Calibri"/>
                <a:cs typeface="Calibri"/>
                <a:sym typeface="Calibri"/>
              </a:rPr>
              <a:t>ho can go? </a:t>
            </a:r>
            <a:endParaRPr b="1" sz="1380">
              <a:solidFill>
                <a:schemeClr val="dk1"/>
              </a:solidFill>
              <a:latin typeface="Calibri"/>
              <a:ea typeface="Calibri"/>
              <a:cs typeface="Calibri"/>
              <a:sym typeface="Calibri"/>
            </a:endParaRPr>
          </a:p>
          <a:p>
            <a:pPr indent="-316230" lvl="1" marL="914400" rtl="0" algn="l">
              <a:lnSpc>
                <a:spcPct val="110000"/>
              </a:lnSpc>
              <a:spcBef>
                <a:spcPts val="0"/>
              </a:spcBef>
              <a:spcAft>
                <a:spcPts val="0"/>
              </a:spcAft>
              <a:buSzPts val="1380"/>
              <a:buChar char="○"/>
            </a:pPr>
            <a:r>
              <a:rPr b="1" lang="en" sz="1380">
                <a:solidFill>
                  <a:schemeClr val="dk1"/>
                </a:solidFill>
                <a:latin typeface="Calibri"/>
                <a:ea typeface="Calibri"/>
                <a:cs typeface="Calibri"/>
                <a:sym typeface="Calibri"/>
              </a:rPr>
              <a:t>Any current OYO or Percussion student AND their family members</a:t>
            </a:r>
            <a:endParaRPr b="1" sz="1380">
              <a:solidFill>
                <a:schemeClr val="dk1"/>
              </a:solidFill>
              <a:latin typeface="Calibri"/>
              <a:ea typeface="Calibri"/>
              <a:cs typeface="Calibri"/>
              <a:sym typeface="Calibri"/>
            </a:endParaRPr>
          </a:p>
          <a:p>
            <a:pPr indent="-316230" lvl="1" marL="914400" rtl="0" algn="l">
              <a:lnSpc>
                <a:spcPct val="95000"/>
              </a:lnSpc>
              <a:spcBef>
                <a:spcPts val="0"/>
              </a:spcBef>
              <a:spcAft>
                <a:spcPts val="0"/>
              </a:spcAft>
              <a:buClr>
                <a:schemeClr val="dk1"/>
              </a:buClr>
              <a:buSzPts val="1380"/>
              <a:buFont typeface="Calibri"/>
              <a:buChar char="○"/>
            </a:pPr>
            <a:r>
              <a:rPr b="1" lang="en" sz="1380">
                <a:solidFill>
                  <a:schemeClr val="dk1"/>
                </a:solidFill>
                <a:latin typeface="Calibri"/>
                <a:ea typeface="Calibri"/>
                <a:cs typeface="Calibri"/>
                <a:sym typeface="Calibri"/>
              </a:rPr>
              <a:t>Any 2026 OYO or Percussion </a:t>
            </a:r>
            <a:r>
              <a:rPr b="1" lang="en" sz="1380">
                <a:solidFill>
                  <a:schemeClr val="dk1"/>
                </a:solidFill>
                <a:latin typeface="Calibri"/>
                <a:ea typeface="Calibri"/>
                <a:cs typeface="Calibri"/>
                <a:sym typeface="Calibri"/>
              </a:rPr>
              <a:t>graduate</a:t>
            </a:r>
            <a:r>
              <a:rPr b="1" lang="en" sz="1380">
                <a:solidFill>
                  <a:schemeClr val="dk1"/>
                </a:solidFill>
                <a:latin typeface="Calibri"/>
                <a:ea typeface="Calibri"/>
                <a:cs typeface="Calibri"/>
                <a:sym typeface="Calibri"/>
              </a:rPr>
              <a:t> AND their family members</a:t>
            </a:r>
            <a:endParaRPr b="1" sz="1380">
              <a:solidFill>
                <a:schemeClr val="dk1"/>
              </a:solidFill>
              <a:latin typeface="Calibri"/>
              <a:ea typeface="Calibri"/>
              <a:cs typeface="Calibri"/>
              <a:sym typeface="Calibri"/>
            </a:endParaRPr>
          </a:p>
          <a:p>
            <a:pPr indent="-316230" lvl="1" marL="914400" rtl="0" algn="l">
              <a:lnSpc>
                <a:spcPct val="95000"/>
              </a:lnSpc>
              <a:spcBef>
                <a:spcPts val="0"/>
              </a:spcBef>
              <a:spcAft>
                <a:spcPts val="0"/>
              </a:spcAft>
              <a:buClr>
                <a:schemeClr val="dk1"/>
              </a:buClr>
              <a:buSzPts val="1380"/>
              <a:buFont typeface="Calibri"/>
              <a:buChar char="○"/>
            </a:pPr>
            <a:r>
              <a:rPr b="1" lang="en" sz="1380">
                <a:solidFill>
                  <a:schemeClr val="dk1"/>
                </a:solidFill>
                <a:latin typeface="Calibri"/>
                <a:ea typeface="Calibri"/>
                <a:cs typeface="Calibri"/>
                <a:sym typeface="Calibri"/>
              </a:rPr>
              <a:t>Please note, any attendee over 18 who is not a current OYO member will be asked to complete a background check.</a:t>
            </a:r>
            <a:endParaRPr b="1" sz="1380">
              <a:solidFill>
                <a:schemeClr val="dk1"/>
              </a:solidFill>
              <a:latin typeface="Calibri"/>
              <a:ea typeface="Calibri"/>
              <a:cs typeface="Calibri"/>
              <a:sym typeface="Calibri"/>
            </a:endParaRPr>
          </a:p>
          <a:p>
            <a:pPr indent="-316230" lvl="1" marL="914400" rtl="0" algn="l">
              <a:lnSpc>
                <a:spcPct val="95000"/>
              </a:lnSpc>
              <a:spcBef>
                <a:spcPts val="0"/>
              </a:spcBef>
              <a:spcAft>
                <a:spcPts val="0"/>
              </a:spcAft>
              <a:buClr>
                <a:schemeClr val="dk1"/>
              </a:buClr>
              <a:buSzPts val="1380"/>
              <a:buFont typeface="Calibri"/>
              <a:buChar char="○"/>
            </a:pPr>
            <a:r>
              <a:rPr b="1" lang="en" sz="1380">
                <a:solidFill>
                  <a:schemeClr val="dk1"/>
                </a:solidFill>
                <a:latin typeface="Calibri"/>
                <a:ea typeface="Calibri"/>
                <a:cs typeface="Calibri"/>
                <a:sym typeface="Calibri"/>
              </a:rPr>
              <a:t>Chaperones will be selected through an application process and receive a discounted price for the trip.</a:t>
            </a:r>
            <a:endParaRPr b="1" sz="1380">
              <a:solidFill>
                <a:schemeClr val="dk1"/>
              </a:solidFill>
              <a:latin typeface="Calibri"/>
              <a:ea typeface="Calibri"/>
              <a:cs typeface="Calibri"/>
              <a:sym typeface="Calibri"/>
            </a:endParaRPr>
          </a:p>
          <a:p>
            <a:pPr indent="-316230" lvl="0" marL="457200" rtl="0" algn="l">
              <a:lnSpc>
                <a:spcPct val="95000"/>
              </a:lnSpc>
              <a:spcBef>
                <a:spcPts val="0"/>
              </a:spcBef>
              <a:spcAft>
                <a:spcPts val="0"/>
              </a:spcAft>
              <a:buClr>
                <a:schemeClr val="dk1"/>
              </a:buClr>
              <a:buSzPts val="1380"/>
              <a:buFont typeface="Calibri"/>
              <a:buChar char="●"/>
            </a:pPr>
            <a:r>
              <a:rPr b="1" lang="en" sz="1380">
                <a:solidFill>
                  <a:schemeClr val="dk1"/>
                </a:solidFill>
                <a:latin typeface="Calibri"/>
                <a:ea typeface="Calibri"/>
                <a:cs typeface="Calibri"/>
                <a:sym typeface="Calibri"/>
              </a:rPr>
              <a:t>OKYO is partnering with Tulsa Youth Symphony for the performance of one </a:t>
            </a:r>
            <a:r>
              <a:rPr b="1" lang="en" sz="1380">
                <a:solidFill>
                  <a:schemeClr val="dk1"/>
                </a:solidFill>
                <a:latin typeface="Calibri"/>
                <a:ea typeface="Calibri"/>
                <a:cs typeface="Calibri"/>
                <a:sym typeface="Calibri"/>
              </a:rPr>
              <a:t>side-by-side</a:t>
            </a:r>
            <a:r>
              <a:rPr b="1" lang="en" sz="1380">
                <a:solidFill>
                  <a:schemeClr val="dk1"/>
                </a:solidFill>
                <a:latin typeface="Calibri"/>
                <a:ea typeface="Calibri"/>
                <a:cs typeface="Calibri"/>
                <a:sym typeface="Calibri"/>
              </a:rPr>
              <a:t> piece in Carnegie Hall. </a:t>
            </a:r>
            <a:endParaRPr b="1" sz="1380">
              <a:solidFill>
                <a:schemeClr val="dk1"/>
              </a:solidFill>
              <a:latin typeface="Calibri"/>
              <a:ea typeface="Calibri"/>
              <a:cs typeface="Calibri"/>
              <a:sym typeface="Calibri"/>
            </a:endParaRPr>
          </a:p>
          <a:p>
            <a:pPr indent="-316230" lvl="0" marL="457200" rtl="0" algn="l">
              <a:lnSpc>
                <a:spcPct val="95000"/>
              </a:lnSpc>
              <a:spcBef>
                <a:spcPts val="0"/>
              </a:spcBef>
              <a:spcAft>
                <a:spcPts val="0"/>
              </a:spcAft>
              <a:buClr>
                <a:schemeClr val="dk1"/>
              </a:buClr>
              <a:buSzPts val="1380"/>
              <a:buFont typeface="Calibri"/>
              <a:buChar char="●"/>
            </a:pPr>
            <a:r>
              <a:rPr b="1" lang="en" sz="1380">
                <a:solidFill>
                  <a:schemeClr val="dk1"/>
                </a:solidFill>
                <a:latin typeface="Calibri"/>
                <a:ea typeface="Calibri"/>
                <a:cs typeface="Calibri"/>
                <a:sym typeface="Calibri"/>
              </a:rPr>
              <a:t>The trip will feature:</a:t>
            </a:r>
            <a:endParaRPr b="1" sz="1380">
              <a:solidFill>
                <a:schemeClr val="dk1"/>
              </a:solidFill>
              <a:latin typeface="Calibri"/>
              <a:ea typeface="Calibri"/>
              <a:cs typeface="Calibri"/>
              <a:sym typeface="Calibri"/>
            </a:endParaRPr>
          </a:p>
          <a:p>
            <a:pPr indent="-316230" lvl="1" marL="914400" rtl="0" algn="l">
              <a:lnSpc>
                <a:spcPct val="95000"/>
              </a:lnSpc>
              <a:spcBef>
                <a:spcPts val="0"/>
              </a:spcBef>
              <a:spcAft>
                <a:spcPts val="0"/>
              </a:spcAft>
              <a:buClr>
                <a:schemeClr val="dk1"/>
              </a:buClr>
              <a:buSzPts val="1380"/>
              <a:buFont typeface="Calibri"/>
              <a:buChar char="○"/>
            </a:pPr>
            <a:r>
              <a:rPr b="1" lang="en" sz="1380">
                <a:solidFill>
                  <a:schemeClr val="dk1"/>
                </a:solidFill>
                <a:latin typeface="Calibri"/>
                <a:ea typeface="Calibri"/>
                <a:cs typeface="Calibri"/>
                <a:sym typeface="Calibri"/>
              </a:rPr>
              <a:t>A performance at Carnegie Hall on June 3.</a:t>
            </a:r>
            <a:endParaRPr b="1" sz="1380">
              <a:solidFill>
                <a:schemeClr val="dk1"/>
              </a:solidFill>
              <a:latin typeface="Calibri"/>
              <a:ea typeface="Calibri"/>
              <a:cs typeface="Calibri"/>
              <a:sym typeface="Calibri"/>
            </a:endParaRPr>
          </a:p>
          <a:p>
            <a:pPr indent="-316230" lvl="1" marL="914400" rtl="0" algn="l">
              <a:lnSpc>
                <a:spcPct val="95000"/>
              </a:lnSpc>
              <a:spcBef>
                <a:spcPts val="0"/>
              </a:spcBef>
              <a:spcAft>
                <a:spcPts val="0"/>
              </a:spcAft>
              <a:buClr>
                <a:schemeClr val="dk1"/>
              </a:buClr>
              <a:buSzPts val="1380"/>
              <a:buFont typeface="Calibri"/>
              <a:buChar char="○"/>
            </a:pPr>
            <a:r>
              <a:rPr b="1" lang="en" sz="1380">
                <a:solidFill>
                  <a:schemeClr val="dk1"/>
                </a:solidFill>
                <a:latin typeface="Calibri"/>
                <a:ea typeface="Calibri"/>
                <a:cs typeface="Calibri"/>
                <a:sym typeface="Calibri"/>
              </a:rPr>
              <a:t>A concert by the New York Philharmonic.</a:t>
            </a:r>
            <a:endParaRPr b="1" sz="1380">
              <a:solidFill>
                <a:schemeClr val="dk1"/>
              </a:solidFill>
              <a:latin typeface="Calibri"/>
              <a:ea typeface="Calibri"/>
              <a:cs typeface="Calibri"/>
              <a:sym typeface="Calibri"/>
            </a:endParaRPr>
          </a:p>
          <a:p>
            <a:pPr indent="-316230" lvl="1" marL="914400" rtl="0" algn="l">
              <a:lnSpc>
                <a:spcPct val="95000"/>
              </a:lnSpc>
              <a:spcBef>
                <a:spcPts val="0"/>
              </a:spcBef>
              <a:spcAft>
                <a:spcPts val="0"/>
              </a:spcAft>
              <a:buClr>
                <a:schemeClr val="dk1"/>
              </a:buClr>
              <a:buSzPts val="1380"/>
              <a:buFont typeface="Calibri"/>
              <a:buChar char="○"/>
            </a:pPr>
            <a:r>
              <a:rPr b="1" lang="en" sz="1380">
                <a:solidFill>
                  <a:schemeClr val="dk1"/>
                </a:solidFill>
                <a:latin typeface="Calibri"/>
                <a:ea typeface="Calibri"/>
                <a:cs typeface="Calibri"/>
                <a:sym typeface="Calibri"/>
              </a:rPr>
              <a:t>Several guided tours.</a:t>
            </a:r>
            <a:endParaRPr b="1" sz="1380">
              <a:solidFill>
                <a:schemeClr val="dk1"/>
              </a:solidFill>
              <a:latin typeface="Calibri"/>
              <a:ea typeface="Calibri"/>
              <a:cs typeface="Calibri"/>
              <a:sym typeface="Calibri"/>
            </a:endParaRPr>
          </a:p>
          <a:p>
            <a:pPr indent="-316230" lvl="1" marL="914400" rtl="0" algn="l">
              <a:lnSpc>
                <a:spcPct val="95000"/>
              </a:lnSpc>
              <a:spcBef>
                <a:spcPts val="0"/>
              </a:spcBef>
              <a:spcAft>
                <a:spcPts val="0"/>
              </a:spcAft>
              <a:buClr>
                <a:schemeClr val="dk1"/>
              </a:buClr>
              <a:buSzPts val="1380"/>
              <a:buFont typeface="Calibri"/>
              <a:buChar char="○"/>
            </a:pPr>
            <a:r>
              <a:rPr b="1" lang="en" sz="1380">
                <a:solidFill>
                  <a:schemeClr val="dk1"/>
                </a:solidFill>
                <a:latin typeface="Calibri"/>
                <a:ea typeface="Calibri"/>
                <a:cs typeface="Calibri"/>
                <a:sym typeface="Calibri"/>
              </a:rPr>
              <a:t>A Manhattan dinner boat cruise.</a:t>
            </a:r>
            <a:endParaRPr b="1" sz="1380">
              <a:solidFill>
                <a:schemeClr val="dk1"/>
              </a:solidFill>
              <a:latin typeface="Calibri"/>
              <a:ea typeface="Calibri"/>
              <a:cs typeface="Calibri"/>
              <a:sym typeface="Calibri"/>
            </a:endParaRPr>
          </a:p>
          <a:p>
            <a:pPr indent="-316230" lvl="0" marL="457200" rtl="0" algn="l">
              <a:lnSpc>
                <a:spcPct val="95000"/>
              </a:lnSpc>
              <a:spcBef>
                <a:spcPts val="0"/>
              </a:spcBef>
              <a:spcAft>
                <a:spcPts val="0"/>
              </a:spcAft>
              <a:buClr>
                <a:schemeClr val="dk1"/>
              </a:buClr>
              <a:buSzPts val="1380"/>
              <a:buFont typeface="Calibri"/>
              <a:buChar char="●"/>
            </a:pPr>
            <a:r>
              <a:rPr b="1" lang="en" sz="1380">
                <a:solidFill>
                  <a:schemeClr val="dk1"/>
                </a:solidFill>
                <a:latin typeface="Calibri"/>
                <a:ea typeface="Calibri"/>
                <a:cs typeface="Calibri"/>
                <a:sym typeface="Calibri"/>
              </a:rPr>
              <a:t>Incredible opportunity, and we want everyone who wants to go to be able to go.  We will be offering fundraising opportunities to help students with trip costs.</a:t>
            </a:r>
            <a:endParaRPr b="1" sz="1380">
              <a:solidFill>
                <a:schemeClr val="dk1"/>
              </a:solidFill>
              <a:latin typeface="Calibri"/>
              <a:ea typeface="Calibri"/>
              <a:cs typeface="Calibri"/>
              <a:sym typeface="Calibri"/>
            </a:endParaRPr>
          </a:p>
        </p:txBody>
      </p:sp>
      <p:sp>
        <p:nvSpPr>
          <p:cNvPr id="69" name="Google Shape;69;p15"/>
          <p:cNvSpPr txBox="1"/>
          <p:nvPr/>
        </p:nvSpPr>
        <p:spPr>
          <a:xfrm>
            <a:off x="311700" y="8"/>
            <a:ext cx="8520600" cy="707400"/>
          </a:xfrm>
          <a:prstGeom prst="rect">
            <a:avLst/>
          </a:prstGeom>
          <a:noFill/>
          <a:ln>
            <a:noFill/>
          </a:ln>
        </p:spPr>
        <p:txBody>
          <a:bodyPr anchorCtr="0" anchor="t" bIns="91425" lIns="91425" spcFirstLastPara="1" rIns="91425" wrap="square" tIns="91425">
            <a:normAutofit lnSpcReduction="10000"/>
          </a:bodyPr>
          <a:lstStyle/>
          <a:p>
            <a:pPr indent="0" lvl="0" marL="0" rtl="0" algn="l">
              <a:spcBef>
                <a:spcPts val="0"/>
              </a:spcBef>
              <a:spcAft>
                <a:spcPts val="0"/>
              </a:spcAft>
              <a:buNone/>
            </a:pPr>
            <a:r>
              <a:rPr b="1" lang="en" sz="3600">
                <a:solidFill>
                  <a:srgbClr val="BF9000"/>
                </a:solidFill>
                <a:latin typeface="Calibri"/>
                <a:ea typeface="Calibri"/>
                <a:cs typeface="Calibri"/>
                <a:sym typeface="Calibri"/>
              </a:rPr>
              <a:t>At a glance…</a:t>
            </a:r>
            <a:endParaRPr b="1" sz="3600">
              <a:solidFill>
                <a:srgbClr val="BF9000"/>
              </a:solidFill>
              <a:latin typeface="Calibri"/>
              <a:ea typeface="Calibri"/>
              <a:cs typeface="Calibri"/>
              <a:sym typeface="Calibri"/>
            </a:endParaRPr>
          </a:p>
        </p:txBody>
      </p:sp>
      <p:pic>
        <p:nvPicPr>
          <p:cNvPr id="70" name="Google Shape;70;p15" title="CHoutside.jpeg"/>
          <p:cNvPicPr preferRelativeResize="0"/>
          <p:nvPr/>
        </p:nvPicPr>
        <p:blipFill>
          <a:blip r:embed="rId3">
            <a:alphaModFix/>
          </a:blip>
          <a:stretch>
            <a:fillRect/>
          </a:stretch>
        </p:blipFill>
        <p:spPr>
          <a:xfrm>
            <a:off x="5085425" y="859808"/>
            <a:ext cx="3906175" cy="2606497"/>
          </a:xfrm>
          <a:prstGeom prst="rect">
            <a:avLst/>
          </a:prstGeom>
          <a:noFill/>
          <a:ln>
            <a:noFill/>
          </a:ln>
        </p:spPr>
      </p:pic>
      <p:sp>
        <p:nvSpPr>
          <p:cNvPr id="71" name="Google Shape;71;p15"/>
          <p:cNvSpPr txBox="1"/>
          <p:nvPr/>
        </p:nvSpPr>
        <p:spPr>
          <a:xfrm>
            <a:off x="6985800" y="3466300"/>
            <a:ext cx="2005800" cy="225600"/>
          </a:xfrm>
          <a:prstGeom prst="rect">
            <a:avLst/>
          </a:prstGeom>
          <a:noFill/>
          <a:ln>
            <a:noFill/>
          </a:ln>
        </p:spPr>
        <p:txBody>
          <a:bodyPr anchorCtr="0" anchor="t" bIns="91425" lIns="91425" spcFirstLastPara="1" rIns="91425" wrap="square" tIns="91425">
            <a:noAutofit/>
          </a:bodyPr>
          <a:lstStyle/>
          <a:p>
            <a:pPr indent="0" lvl="0" marL="0" rtl="0" algn="r">
              <a:spcBef>
                <a:spcPts val="0"/>
              </a:spcBef>
              <a:spcAft>
                <a:spcPts val="0"/>
              </a:spcAft>
              <a:buNone/>
            </a:pPr>
            <a:r>
              <a:rPr lang="en" sz="1000">
                <a:solidFill>
                  <a:schemeClr val="dk2"/>
                </a:solidFill>
              </a:rPr>
              <a:t>Carnegie Hall</a:t>
            </a:r>
            <a:endParaRPr sz="1000">
              <a:solidFill>
                <a:schemeClr val="dk2"/>
              </a:solidFill>
            </a:endParaRPr>
          </a:p>
          <a:p>
            <a:pPr indent="0" lvl="0" marL="0" rtl="0" algn="r">
              <a:spcBef>
                <a:spcPts val="0"/>
              </a:spcBef>
              <a:spcAft>
                <a:spcPts val="0"/>
              </a:spcAft>
              <a:buNone/>
            </a:pPr>
            <a:r>
              <a:t/>
            </a:r>
            <a:endParaRPr sz="1000">
              <a:solidFill>
                <a:schemeClr val="dk2"/>
              </a:solidFill>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5" name="Shape 75"/>
        <p:cNvGrpSpPr/>
        <p:nvPr/>
      </p:nvGrpSpPr>
      <p:grpSpPr>
        <a:xfrm>
          <a:off x="0" y="0"/>
          <a:ext cx="0" cy="0"/>
          <a:chOff x="0" y="0"/>
          <a:chExt cx="0" cy="0"/>
        </a:xfrm>
      </p:grpSpPr>
      <p:pic>
        <p:nvPicPr>
          <p:cNvPr id="76" name="Google Shape;76;p16" title="times-square-visitors.jpg"/>
          <p:cNvPicPr preferRelativeResize="0"/>
          <p:nvPr/>
        </p:nvPicPr>
        <p:blipFill rotWithShape="1">
          <a:blip r:embed="rId3">
            <a:alphaModFix/>
          </a:blip>
          <a:srcRect b="2080" l="0" r="0" t="2080"/>
          <a:stretch/>
        </p:blipFill>
        <p:spPr>
          <a:xfrm>
            <a:off x="-28775" y="2666975"/>
            <a:ext cx="9201549" cy="2476525"/>
          </a:xfrm>
          <a:prstGeom prst="rect">
            <a:avLst/>
          </a:prstGeom>
          <a:noFill/>
          <a:ln>
            <a:noFill/>
          </a:ln>
        </p:spPr>
      </p:pic>
      <p:sp>
        <p:nvSpPr>
          <p:cNvPr id="77" name="Google Shape;77;p16"/>
          <p:cNvSpPr txBox="1"/>
          <p:nvPr/>
        </p:nvSpPr>
        <p:spPr>
          <a:xfrm>
            <a:off x="652175" y="186050"/>
            <a:ext cx="8520600" cy="707400"/>
          </a:xfrm>
          <a:prstGeom prst="rect">
            <a:avLst/>
          </a:prstGeom>
          <a:noFill/>
          <a:ln>
            <a:noFill/>
          </a:ln>
        </p:spPr>
        <p:txBody>
          <a:bodyPr anchorCtr="0" anchor="t" bIns="91425" lIns="91425" spcFirstLastPara="1" rIns="91425" wrap="square" tIns="91425">
            <a:normAutofit fontScale="77500" lnSpcReduction="20000"/>
          </a:bodyPr>
          <a:lstStyle/>
          <a:p>
            <a:pPr indent="0" lvl="0" marL="0" rtl="0" algn="l">
              <a:spcBef>
                <a:spcPts val="0"/>
              </a:spcBef>
              <a:spcAft>
                <a:spcPts val="0"/>
              </a:spcAft>
              <a:buNone/>
            </a:pPr>
            <a:r>
              <a:rPr b="1" lang="en" sz="3600">
                <a:solidFill>
                  <a:srgbClr val="BF9000"/>
                </a:solidFill>
                <a:latin typeface="Calibri"/>
                <a:ea typeface="Calibri"/>
                <a:cs typeface="Calibri"/>
                <a:sym typeface="Calibri"/>
              </a:rPr>
              <a:t>D</a:t>
            </a:r>
            <a:r>
              <a:rPr b="1" lang="en" sz="3600">
                <a:solidFill>
                  <a:srgbClr val="BF9000"/>
                </a:solidFill>
                <a:latin typeface="Calibri"/>
                <a:ea typeface="Calibri"/>
                <a:cs typeface="Calibri"/>
                <a:sym typeface="Calibri"/>
              </a:rPr>
              <a:t>aily Highlights</a:t>
            </a:r>
            <a:br>
              <a:rPr b="1" lang="en" sz="3600">
                <a:solidFill>
                  <a:srgbClr val="BF9000"/>
                </a:solidFill>
                <a:latin typeface="Calibri"/>
                <a:ea typeface="Calibri"/>
                <a:cs typeface="Calibri"/>
                <a:sym typeface="Calibri"/>
              </a:rPr>
            </a:br>
            <a:r>
              <a:rPr b="1" i="1" lang="en" sz="1725">
                <a:solidFill>
                  <a:schemeClr val="dk1"/>
                </a:solidFill>
                <a:latin typeface="Calibri"/>
                <a:ea typeface="Calibri"/>
                <a:cs typeface="Calibri"/>
                <a:sym typeface="Calibri"/>
              </a:rPr>
              <a:t>All </a:t>
            </a:r>
            <a:r>
              <a:rPr b="1" i="1" lang="en" sz="1725">
                <a:solidFill>
                  <a:schemeClr val="dk1"/>
                </a:solidFill>
                <a:latin typeface="Calibri"/>
                <a:ea typeface="Calibri"/>
                <a:cs typeface="Calibri"/>
                <a:sym typeface="Calibri"/>
              </a:rPr>
              <a:t>itinerary</a:t>
            </a:r>
            <a:r>
              <a:rPr b="1" i="1" lang="en" sz="1725">
                <a:solidFill>
                  <a:schemeClr val="dk1"/>
                </a:solidFill>
                <a:latin typeface="Calibri"/>
                <a:ea typeface="Calibri"/>
                <a:cs typeface="Calibri"/>
                <a:sym typeface="Calibri"/>
              </a:rPr>
              <a:t> details are subject to change.</a:t>
            </a:r>
            <a:endParaRPr b="1" i="1" sz="1725">
              <a:solidFill>
                <a:schemeClr val="dk1"/>
              </a:solidFill>
              <a:latin typeface="Calibri"/>
              <a:ea typeface="Calibri"/>
              <a:cs typeface="Calibri"/>
              <a:sym typeface="Calibri"/>
            </a:endParaRPr>
          </a:p>
        </p:txBody>
      </p:sp>
      <p:sp>
        <p:nvSpPr>
          <p:cNvPr id="78" name="Google Shape;78;p16"/>
          <p:cNvSpPr txBox="1"/>
          <p:nvPr/>
        </p:nvSpPr>
        <p:spPr>
          <a:xfrm>
            <a:off x="652175" y="850775"/>
            <a:ext cx="7751400" cy="1816200"/>
          </a:xfrm>
          <a:prstGeom prst="rect">
            <a:avLst/>
          </a:prstGeom>
          <a:noFill/>
          <a:ln>
            <a:noFill/>
          </a:ln>
        </p:spPr>
        <p:txBody>
          <a:bodyPr anchorCtr="0" anchor="t" bIns="91425" lIns="91425" spcFirstLastPara="1" rIns="91425" wrap="square" tIns="91425">
            <a:normAutofit/>
          </a:bodyPr>
          <a:lstStyle/>
          <a:p>
            <a:pPr indent="0" lvl="0" marL="0" rtl="0" algn="l">
              <a:lnSpc>
                <a:spcPct val="130000"/>
              </a:lnSpc>
              <a:spcBef>
                <a:spcPts val="0"/>
              </a:spcBef>
              <a:spcAft>
                <a:spcPts val="0"/>
              </a:spcAft>
              <a:buNone/>
            </a:pPr>
            <a:r>
              <a:t/>
            </a:r>
            <a:endParaRPr b="1" sz="1600">
              <a:latin typeface="Calibri"/>
              <a:ea typeface="Calibri"/>
              <a:cs typeface="Calibri"/>
              <a:sym typeface="Calibri"/>
            </a:endParaRPr>
          </a:p>
          <a:p>
            <a:pPr indent="-342900" lvl="0" marL="457200" rtl="0" algn="l">
              <a:lnSpc>
                <a:spcPct val="130000"/>
              </a:lnSpc>
              <a:spcBef>
                <a:spcPts val="0"/>
              </a:spcBef>
              <a:spcAft>
                <a:spcPts val="0"/>
              </a:spcAft>
              <a:buSzPts val="1800"/>
              <a:buChar char="●"/>
            </a:pPr>
            <a:r>
              <a:rPr b="1" lang="en" sz="1800">
                <a:latin typeface="Calibri"/>
                <a:ea typeface="Calibri"/>
                <a:cs typeface="Calibri"/>
                <a:sym typeface="Calibri"/>
              </a:rPr>
              <a:t>Day 1: Travel to NYC, Check in at hotel, explore Times Square in chaperone groups, dinner</a:t>
            </a:r>
            <a:endParaRPr b="1" sz="1800">
              <a:latin typeface="Calibri"/>
              <a:ea typeface="Calibri"/>
              <a:cs typeface="Calibri"/>
              <a:sym typeface="Calibri"/>
            </a:endParaRPr>
          </a:p>
          <a:p>
            <a:pPr indent="-342900" lvl="0" marL="457200" rtl="0" algn="l">
              <a:lnSpc>
                <a:spcPct val="130000"/>
              </a:lnSpc>
              <a:spcBef>
                <a:spcPts val="0"/>
              </a:spcBef>
              <a:spcAft>
                <a:spcPts val="0"/>
              </a:spcAft>
              <a:buSzPts val="1800"/>
              <a:buFont typeface="Calibri"/>
              <a:buChar char="●"/>
            </a:pPr>
            <a:r>
              <a:rPr b="1" lang="en" sz="1800">
                <a:latin typeface="Calibri"/>
                <a:ea typeface="Calibri"/>
                <a:cs typeface="Calibri"/>
                <a:sym typeface="Calibri"/>
              </a:rPr>
              <a:t>Day 2: NYC Bus Tour, Central Park Tour, NYC Skyline Dinner Cruise</a:t>
            </a:r>
            <a:endParaRPr b="1" sz="1800">
              <a:latin typeface="Calibri"/>
              <a:ea typeface="Calibri"/>
              <a:cs typeface="Calibri"/>
              <a:sym typeface="Calibri"/>
            </a:endParaRPr>
          </a:p>
          <a:p>
            <a:pPr indent="0" lvl="0" marL="457200" rtl="0" algn="l">
              <a:lnSpc>
                <a:spcPct val="130000"/>
              </a:lnSpc>
              <a:spcBef>
                <a:spcPts val="0"/>
              </a:spcBef>
              <a:spcAft>
                <a:spcPts val="0"/>
              </a:spcAft>
              <a:buNone/>
            </a:pPr>
            <a:r>
              <a:t/>
            </a:r>
            <a:endParaRPr b="1" sz="1600">
              <a:latin typeface="Calibri"/>
              <a:ea typeface="Calibri"/>
              <a:cs typeface="Calibri"/>
              <a:sym typeface="Calibri"/>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2" name="Shape 82"/>
        <p:cNvGrpSpPr/>
        <p:nvPr/>
      </p:nvGrpSpPr>
      <p:grpSpPr>
        <a:xfrm>
          <a:off x="0" y="0"/>
          <a:ext cx="0" cy="0"/>
          <a:chOff x="0" y="0"/>
          <a:chExt cx="0" cy="0"/>
        </a:xfrm>
      </p:grpSpPr>
      <p:pic>
        <p:nvPicPr>
          <p:cNvPr id="83" name="Google Shape;83;p17" title="Carnegie-Choir-Piece_Courtesy-of-Brook-Ward_Flickr.jpg"/>
          <p:cNvPicPr preferRelativeResize="0"/>
          <p:nvPr/>
        </p:nvPicPr>
        <p:blipFill rotWithShape="1">
          <a:blip r:embed="rId3">
            <a:alphaModFix/>
          </a:blip>
          <a:srcRect b="25457" l="0" r="0" t="32380"/>
          <a:stretch/>
        </p:blipFill>
        <p:spPr>
          <a:xfrm>
            <a:off x="-28775" y="-16175"/>
            <a:ext cx="9201550" cy="2587926"/>
          </a:xfrm>
          <a:prstGeom prst="rect">
            <a:avLst/>
          </a:prstGeom>
          <a:noFill/>
          <a:ln>
            <a:noFill/>
          </a:ln>
        </p:spPr>
      </p:pic>
      <p:sp>
        <p:nvSpPr>
          <p:cNvPr id="84" name="Google Shape;84;p17"/>
          <p:cNvSpPr txBox="1"/>
          <p:nvPr/>
        </p:nvSpPr>
        <p:spPr>
          <a:xfrm>
            <a:off x="652175" y="3295525"/>
            <a:ext cx="8520600" cy="1816200"/>
          </a:xfrm>
          <a:prstGeom prst="rect">
            <a:avLst/>
          </a:prstGeom>
          <a:noFill/>
          <a:ln>
            <a:noFill/>
          </a:ln>
        </p:spPr>
        <p:txBody>
          <a:bodyPr anchorCtr="0" anchor="t" bIns="91425" lIns="91425" spcFirstLastPara="1" rIns="91425" wrap="square" tIns="91425">
            <a:normAutofit/>
          </a:bodyPr>
          <a:lstStyle/>
          <a:p>
            <a:pPr indent="-342900" lvl="0" marL="457200" rtl="0" algn="l">
              <a:lnSpc>
                <a:spcPct val="130000"/>
              </a:lnSpc>
              <a:spcBef>
                <a:spcPts val="0"/>
              </a:spcBef>
              <a:spcAft>
                <a:spcPts val="0"/>
              </a:spcAft>
              <a:buSzPts val="1800"/>
              <a:buFont typeface="Calibri"/>
              <a:buChar char="●"/>
            </a:pPr>
            <a:r>
              <a:rPr b="1" lang="en" sz="1800">
                <a:latin typeface="Calibri"/>
                <a:ea typeface="Calibri"/>
                <a:cs typeface="Calibri"/>
                <a:sym typeface="Calibri"/>
              </a:rPr>
              <a:t>Day 3:  One World Observatory and 9/11 Memorial Museum</a:t>
            </a:r>
            <a:endParaRPr b="1" sz="1800">
              <a:latin typeface="Calibri"/>
              <a:ea typeface="Calibri"/>
              <a:cs typeface="Calibri"/>
              <a:sym typeface="Calibri"/>
            </a:endParaRPr>
          </a:p>
          <a:p>
            <a:pPr indent="0" lvl="0" marL="457200" rtl="0" algn="l">
              <a:lnSpc>
                <a:spcPct val="130000"/>
              </a:lnSpc>
              <a:spcBef>
                <a:spcPts val="0"/>
              </a:spcBef>
              <a:spcAft>
                <a:spcPts val="0"/>
              </a:spcAft>
              <a:buNone/>
            </a:pPr>
            <a:r>
              <a:rPr b="1" lang="en" sz="1800">
                <a:latin typeface="Calibri"/>
                <a:ea typeface="Calibri"/>
                <a:cs typeface="Calibri"/>
                <a:sym typeface="Calibri"/>
              </a:rPr>
              <a:t>Explore Oculus</a:t>
            </a:r>
            <a:endParaRPr b="1" sz="1800">
              <a:latin typeface="Calibri"/>
              <a:ea typeface="Calibri"/>
              <a:cs typeface="Calibri"/>
              <a:sym typeface="Calibri"/>
            </a:endParaRPr>
          </a:p>
          <a:p>
            <a:pPr indent="0" lvl="0" marL="457200" rtl="0" algn="l">
              <a:lnSpc>
                <a:spcPct val="130000"/>
              </a:lnSpc>
              <a:spcBef>
                <a:spcPts val="0"/>
              </a:spcBef>
              <a:spcAft>
                <a:spcPts val="0"/>
              </a:spcAft>
              <a:buNone/>
            </a:pPr>
            <a:r>
              <a:rPr b="1" i="1" lang="en" sz="1800">
                <a:latin typeface="Calibri"/>
                <a:ea typeface="Calibri"/>
                <a:cs typeface="Calibri"/>
                <a:sym typeface="Calibri"/>
              </a:rPr>
              <a:t>Carnegie Hall Concert with Tulsa Youth Symphony!</a:t>
            </a:r>
            <a:endParaRPr b="1" i="1" sz="1800">
              <a:latin typeface="Calibri"/>
              <a:ea typeface="Calibri"/>
              <a:cs typeface="Calibri"/>
              <a:sym typeface="Calibri"/>
            </a:endParaRPr>
          </a:p>
          <a:p>
            <a:pPr indent="0" lvl="0" marL="457200" rtl="0" algn="l">
              <a:lnSpc>
                <a:spcPct val="130000"/>
              </a:lnSpc>
              <a:spcBef>
                <a:spcPts val="0"/>
              </a:spcBef>
              <a:spcAft>
                <a:spcPts val="0"/>
              </a:spcAft>
              <a:buNone/>
            </a:pPr>
            <a:r>
              <a:rPr b="1" lang="en" sz="1800">
                <a:latin typeface="Calibri"/>
                <a:ea typeface="Calibri"/>
                <a:cs typeface="Calibri"/>
                <a:sym typeface="Calibri"/>
              </a:rPr>
              <a:t>Group Dinner</a:t>
            </a:r>
            <a:endParaRPr b="1" sz="1800">
              <a:latin typeface="Calibri"/>
              <a:ea typeface="Calibri"/>
              <a:cs typeface="Calibri"/>
              <a:sym typeface="Calibri"/>
            </a:endParaRPr>
          </a:p>
        </p:txBody>
      </p:sp>
      <p:sp>
        <p:nvSpPr>
          <p:cNvPr id="85" name="Google Shape;85;p17"/>
          <p:cNvSpPr txBox="1"/>
          <p:nvPr/>
        </p:nvSpPr>
        <p:spPr>
          <a:xfrm>
            <a:off x="652175" y="2630800"/>
            <a:ext cx="8520600" cy="707400"/>
          </a:xfrm>
          <a:prstGeom prst="rect">
            <a:avLst/>
          </a:prstGeom>
          <a:noFill/>
          <a:ln>
            <a:noFill/>
          </a:ln>
        </p:spPr>
        <p:txBody>
          <a:bodyPr anchorCtr="0" anchor="t" bIns="91425" lIns="91425" spcFirstLastPara="1" rIns="91425" wrap="square" tIns="91425">
            <a:normAutofit lnSpcReduction="10000"/>
          </a:bodyPr>
          <a:lstStyle/>
          <a:p>
            <a:pPr indent="0" lvl="0" marL="0" rtl="0" algn="l">
              <a:spcBef>
                <a:spcPts val="0"/>
              </a:spcBef>
              <a:spcAft>
                <a:spcPts val="0"/>
              </a:spcAft>
              <a:buNone/>
            </a:pPr>
            <a:r>
              <a:rPr b="1" lang="en" sz="3600">
                <a:solidFill>
                  <a:srgbClr val="BF9000"/>
                </a:solidFill>
                <a:latin typeface="Calibri"/>
                <a:ea typeface="Calibri"/>
                <a:cs typeface="Calibri"/>
                <a:sym typeface="Calibri"/>
              </a:rPr>
              <a:t>Daily Highlights</a:t>
            </a:r>
            <a:endParaRPr b="1" sz="3600">
              <a:solidFill>
                <a:srgbClr val="BF9000"/>
              </a:solidFill>
              <a:latin typeface="Calibri"/>
              <a:ea typeface="Calibri"/>
              <a:cs typeface="Calibri"/>
              <a:sym typeface="Calibri"/>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9" name="Shape 89"/>
        <p:cNvGrpSpPr/>
        <p:nvPr/>
      </p:nvGrpSpPr>
      <p:grpSpPr>
        <a:xfrm>
          <a:off x="0" y="0"/>
          <a:ext cx="0" cy="0"/>
          <a:chOff x="0" y="0"/>
          <a:chExt cx="0" cy="0"/>
        </a:xfrm>
      </p:grpSpPr>
      <p:pic>
        <p:nvPicPr>
          <p:cNvPr id="90" name="Google Shape;90;p18" title="Manhattan-USA.jpg"/>
          <p:cNvPicPr preferRelativeResize="0"/>
          <p:nvPr/>
        </p:nvPicPr>
        <p:blipFill rotWithShape="1">
          <a:blip r:embed="rId3">
            <a:alphaModFix/>
          </a:blip>
          <a:srcRect b="18303" l="0" r="0" t="25961"/>
          <a:stretch/>
        </p:blipFill>
        <p:spPr>
          <a:xfrm>
            <a:off x="-28775" y="2683575"/>
            <a:ext cx="9201552" cy="2884850"/>
          </a:xfrm>
          <a:prstGeom prst="rect">
            <a:avLst/>
          </a:prstGeom>
          <a:noFill/>
          <a:ln>
            <a:noFill/>
          </a:ln>
        </p:spPr>
      </p:pic>
      <p:sp>
        <p:nvSpPr>
          <p:cNvPr id="91" name="Google Shape;91;p18"/>
          <p:cNvSpPr txBox="1"/>
          <p:nvPr/>
        </p:nvSpPr>
        <p:spPr>
          <a:xfrm>
            <a:off x="462275" y="755550"/>
            <a:ext cx="8520600" cy="1816200"/>
          </a:xfrm>
          <a:prstGeom prst="rect">
            <a:avLst/>
          </a:prstGeom>
          <a:noFill/>
          <a:ln>
            <a:noFill/>
          </a:ln>
        </p:spPr>
        <p:txBody>
          <a:bodyPr anchorCtr="0" anchor="t" bIns="91425" lIns="91425" spcFirstLastPara="1" rIns="91425" wrap="square" tIns="91425">
            <a:normAutofit/>
          </a:bodyPr>
          <a:lstStyle/>
          <a:p>
            <a:pPr indent="-330200" lvl="0" marL="457200" rtl="0" algn="l">
              <a:lnSpc>
                <a:spcPct val="130000"/>
              </a:lnSpc>
              <a:spcBef>
                <a:spcPts val="0"/>
              </a:spcBef>
              <a:spcAft>
                <a:spcPts val="0"/>
              </a:spcAft>
              <a:buSzPts val="1600"/>
              <a:buChar char="●"/>
            </a:pPr>
            <a:r>
              <a:rPr b="1" lang="en" sz="1600">
                <a:latin typeface="Calibri"/>
                <a:ea typeface="Calibri"/>
                <a:cs typeface="Calibri"/>
                <a:sym typeface="Calibri"/>
              </a:rPr>
              <a:t>Day 4: </a:t>
            </a:r>
            <a:endParaRPr b="1" sz="1600">
              <a:latin typeface="Calibri"/>
              <a:ea typeface="Calibri"/>
              <a:cs typeface="Calibri"/>
              <a:sym typeface="Calibri"/>
            </a:endParaRPr>
          </a:p>
          <a:p>
            <a:pPr indent="0" lvl="0" marL="457200" rtl="0" algn="l">
              <a:lnSpc>
                <a:spcPct val="130000"/>
              </a:lnSpc>
              <a:spcBef>
                <a:spcPts val="0"/>
              </a:spcBef>
              <a:spcAft>
                <a:spcPts val="0"/>
              </a:spcAft>
              <a:buNone/>
            </a:pPr>
            <a:r>
              <a:rPr b="1" lang="en" sz="1600">
                <a:latin typeface="Calibri"/>
                <a:ea typeface="Calibri"/>
                <a:cs typeface="Calibri"/>
                <a:sym typeface="Calibri"/>
              </a:rPr>
              <a:t>Chinatown &amp; Canal Street Shopping</a:t>
            </a:r>
            <a:endParaRPr b="1" sz="1600">
              <a:latin typeface="Calibri"/>
              <a:ea typeface="Calibri"/>
              <a:cs typeface="Calibri"/>
              <a:sym typeface="Calibri"/>
            </a:endParaRPr>
          </a:p>
          <a:p>
            <a:pPr indent="0" lvl="0" marL="457200" rtl="0" algn="l">
              <a:lnSpc>
                <a:spcPct val="130000"/>
              </a:lnSpc>
              <a:spcBef>
                <a:spcPts val="0"/>
              </a:spcBef>
              <a:spcAft>
                <a:spcPts val="0"/>
              </a:spcAft>
              <a:buNone/>
            </a:pPr>
            <a:r>
              <a:rPr b="1" lang="en" sz="1600">
                <a:latin typeface="Calibri"/>
                <a:ea typeface="Calibri"/>
                <a:cs typeface="Calibri"/>
                <a:sym typeface="Calibri"/>
              </a:rPr>
              <a:t>Early Dinner at Ellen’s Stardust Diner</a:t>
            </a:r>
            <a:endParaRPr b="1" sz="1600">
              <a:latin typeface="Calibri"/>
              <a:ea typeface="Calibri"/>
              <a:cs typeface="Calibri"/>
              <a:sym typeface="Calibri"/>
            </a:endParaRPr>
          </a:p>
          <a:p>
            <a:pPr indent="0" lvl="0" marL="457200" rtl="0" algn="l">
              <a:lnSpc>
                <a:spcPct val="130000"/>
              </a:lnSpc>
              <a:spcBef>
                <a:spcPts val="0"/>
              </a:spcBef>
              <a:spcAft>
                <a:spcPts val="0"/>
              </a:spcAft>
              <a:buNone/>
            </a:pPr>
            <a:r>
              <a:rPr b="1" lang="en" sz="1600">
                <a:latin typeface="Calibri"/>
                <a:ea typeface="Calibri"/>
                <a:cs typeface="Calibri"/>
                <a:sym typeface="Calibri"/>
              </a:rPr>
              <a:t>New York Philharmonic Performance feat. Gustavo Dudamel conducting Beethoven 9</a:t>
            </a:r>
            <a:endParaRPr b="1" sz="1600">
              <a:latin typeface="Calibri"/>
              <a:ea typeface="Calibri"/>
              <a:cs typeface="Calibri"/>
              <a:sym typeface="Calibri"/>
            </a:endParaRPr>
          </a:p>
          <a:p>
            <a:pPr indent="-330200" lvl="0" marL="457200" rtl="0" algn="l">
              <a:lnSpc>
                <a:spcPct val="130000"/>
              </a:lnSpc>
              <a:spcBef>
                <a:spcPts val="0"/>
              </a:spcBef>
              <a:spcAft>
                <a:spcPts val="0"/>
              </a:spcAft>
              <a:buClr>
                <a:schemeClr val="dk1"/>
              </a:buClr>
              <a:buSzPts val="1600"/>
              <a:buFont typeface="Calibri"/>
              <a:buChar char="●"/>
            </a:pPr>
            <a:r>
              <a:rPr b="1" lang="en" sz="1600">
                <a:solidFill>
                  <a:schemeClr val="dk1"/>
                </a:solidFill>
                <a:latin typeface="Calibri"/>
                <a:ea typeface="Calibri"/>
                <a:cs typeface="Calibri"/>
                <a:sym typeface="Calibri"/>
              </a:rPr>
              <a:t>Day 5: Depart NYC for OKC</a:t>
            </a:r>
            <a:endParaRPr b="1" sz="1600">
              <a:latin typeface="Calibri"/>
              <a:ea typeface="Calibri"/>
              <a:cs typeface="Calibri"/>
              <a:sym typeface="Calibri"/>
            </a:endParaRPr>
          </a:p>
        </p:txBody>
      </p:sp>
      <p:sp>
        <p:nvSpPr>
          <p:cNvPr id="92" name="Google Shape;92;p18"/>
          <p:cNvSpPr txBox="1"/>
          <p:nvPr/>
        </p:nvSpPr>
        <p:spPr>
          <a:xfrm>
            <a:off x="541400" y="158250"/>
            <a:ext cx="8520600" cy="707400"/>
          </a:xfrm>
          <a:prstGeom prst="rect">
            <a:avLst/>
          </a:prstGeom>
          <a:noFill/>
          <a:ln>
            <a:noFill/>
          </a:ln>
        </p:spPr>
        <p:txBody>
          <a:bodyPr anchorCtr="0" anchor="t" bIns="91425" lIns="91425" spcFirstLastPara="1" rIns="91425" wrap="square" tIns="91425">
            <a:normAutofit lnSpcReduction="10000"/>
          </a:bodyPr>
          <a:lstStyle/>
          <a:p>
            <a:pPr indent="0" lvl="0" marL="0" rtl="0" algn="l">
              <a:spcBef>
                <a:spcPts val="0"/>
              </a:spcBef>
              <a:spcAft>
                <a:spcPts val="0"/>
              </a:spcAft>
              <a:buNone/>
            </a:pPr>
            <a:r>
              <a:rPr b="1" lang="en" sz="3600">
                <a:solidFill>
                  <a:srgbClr val="BF9000"/>
                </a:solidFill>
                <a:latin typeface="Calibri"/>
                <a:ea typeface="Calibri"/>
                <a:cs typeface="Calibri"/>
                <a:sym typeface="Calibri"/>
              </a:rPr>
              <a:t>Daily Highlights</a:t>
            </a:r>
            <a:endParaRPr b="1" sz="3600">
              <a:solidFill>
                <a:srgbClr val="BF9000"/>
              </a:solidFill>
              <a:latin typeface="Calibri"/>
              <a:ea typeface="Calibri"/>
              <a:cs typeface="Calibri"/>
              <a:sym typeface="Calibri"/>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6" name="Shape 96"/>
        <p:cNvGrpSpPr/>
        <p:nvPr/>
      </p:nvGrpSpPr>
      <p:grpSpPr>
        <a:xfrm>
          <a:off x="0" y="0"/>
          <a:ext cx="0" cy="0"/>
          <a:chOff x="0" y="0"/>
          <a:chExt cx="0" cy="0"/>
        </a:xfrm>
      </p:grpSpPr>
      <p:sp>
        <p:nvSpPr>
          <p:cNvPr id="97" name="Google Shape;97;p19"/>
          <p:cNvSpPr txBox="1"/>
          <p:nvPr/>
        </p:nvSpPr>
        <p:spPr>
          <a:xfrm>
            <a:off x="0" y="2699493"/>
            <a:ext cx="4653000" cy="2939100"/>
          </a:xfrm>
          <a:prstGeom prst="rect">
            <a:avLst/>
          </a:prstGeom>
          <a:noFill/>
          <a:ln>
            <a:noFill/>
          </a:ln>
        </p:spPr>
        <p:txBody>
          <a:bodyPr anchorCtr="0" anchor="t" bIns="91425" lIns="91425" spcFirstLastPara="1" rIns="91425" wrap="square" tIns="91425">
            <a:noAutofit/>
          </a:bodyPr>
          <a:lstStyle/>
          <a:p>
            <a:pPr indent="-330200" lvl="0" marL="457200" rtl="0" algn="l">
              <a:lnSpc>
                <a:spcPct val="100000"/>
              </a:lnSpc>
              <a:spcBef>
                <a:spcPts val="0"/>
              </a:spcBef>
              <a:spcAft>
                <a:spcPts val="0"/>
              </a:spcAft>
              <a:buClr>
                <a:schemeClr val="dk1"/>
              </a:buClr>
              <a:buSzPts val="1600"/>
              <a:buFont typeface="Calibri"/>
              <a:buChar char="●"/>
            </a:pPr>
            <a:r>
              <a:rPr b="1" lang="en" sz="1600">
                <a:solidFill>
                  <a:schemeClr val="dk1"/>
                </a:solidFill>
                <a:latin typeface="Calibri"/>
                <a:ea typeface="Calibri"/>
                <a:cs typeface="Calibri"/>
                <a:sym typeface="Calibri"/>
              </a:rPr>
              <a:t>RT Airfare to/from OKC</a:t>
            </a:r>
            <a:endParaRPr b="1" sz="1600">
              <a:solidFill>
                <a:schemeClr val="dk1"/>
              </a:solidFill>
              <a:latin typeface="Calibri"/>
              <a:ea typeface="Calibri"/>
              <a:cs typeface="Calibri"/>
              <a:sym typeface="Calibri"/>
            </a:endParaRPr>
          </a:p>
          <a:p>
            <a:pPr indent="-330200" lvl="0" marL="457200" rtl="0" algn="l">
              <a:lnSpc>
                <a:spcPct val="100000"/>
              </a:lnSpc>
              <a:spcBef>
                <a:spcPts val="0"/>
              </a:spcBef>
              <a:spcAft>
                <a:spcPts val="0"/>
              </a:spcAft>
              <a:buClr>
                <a:schemeClr val="dk1"/>
              </a:buClr>
              <a:buSzPts val="1600"/>
              <a:buFont typeface="Calibri"/>
              <a:buChar char="●"/>
            </a:pPr>
            <a:r>
              <a:rPr b="1" lang="en" sz="1600">
                <a:solidFill>
                  <a:schemeClr val="dk1"/>
                </a:solidFill>
                <a:latin typeface="Calibri"/>
                <a:ea typeface="Calibri"/>
                <a:cs typeface="Calibri"/>
                <a:sym typeface="Calibri"/>
              </a:rPr>
              <a:t>One piece of checked luggage not to exceed 50 lbs at no charge</a:t>
            </a:r>
            <a:endParaRPr b="1" sz="1600">
              <a:solidFill>
                <a:schemeClr val="dk1"/>
              </a:solidFill>
              <a:latin typeface="Calibri"/>
              <a:ea typeface="Calibri"/>
              <a:cs typeface="Calibri"/>
              <a:sym typeface="Calibri"/>
            </a:endParaRPr>
          </a:p>
          <a:p>
            <a:pPr indent="-330200" lvl="0" marL="457200" rtl="0" algn="l">
              <a:lnSpc>
                <a:spcPct val="100000"/>
              </a:lnSpc>
              <a:spcBef>
                <a:spcPts val="0"/>
              </a:spcBef>
              <a:spcAft>
                <a:spcPts val="0"/>
              </a:spcAft>
              <a:buClr>
                <a:schemeClr val="dk1"/>
              </a:buClr>
              <a:buSzPts val="1600"/>
              <a:buFont typeface="Calibri"/>
              <a:buChar char="●"/>
            </a:pPr>
            <a:r>
              <a:rPr b="1" lang="en" sz="1600">
                <a:solidFill>
                  <a:schemeClr val="dk1"/>
                </a:solidFill>
                <a:latin typeface="Calibri"/>
                <a:ea typeface="Calibri"/>
                <a:cs typeface="Calibri"/>
                <a:sym typeface="Calibri"/>
              </a:rPr>
              <a:t>Two carry on items:</a:t>
            </a:r>
            <a:endParaRPr b="1" sz="1600">
              <a:solidFill>
                <a:schemeClr val="dk1"/>
              </a:solidFill>
              <a:latin typeface="Calibri"/>
              <a:ea typeface="Calibri"/>
              <a:cs typeface="Calibri"/>
              <a:sym typeface="Calibri"/>
            </a:endParaRPr>
          </a:p>
          <a:p>
            <a:pPr indent="-330200" lvl="1" marL="914400" rtl="0" algn="l">
              <a:lnSpc>
                <a:spcPct val="100000"/>
              </a:lnSpc>
              <a:spcBef>
                <a:spcPts val="0"/>
              </a:spcBef>
              <a:spcAft>
                <a:spcPts val="0"/>
              </a:spcAft>
              <a:buClr>
                <a:schemeClr val="dk1"/>
              </a:buClr>
              <a:buSzPts val="1600"/>
              <a:buFont typeface="Calibri"/>
              <a:buChar char="○"/>
            </a:pPr>
            <a:r>
              <a:rPr b="1" lang="en" sz="1600">
                <a:solidFill>
                  <a:schemeClr val="dk1"/>
                </a:solidFill>
                <a:latin typeface="Calibri"/>
                <a:ea typeface="Calibri"/>
                <a:cs typeface="Calibri"/>
                <a:sym typeface="Calibri"/>
              </a:rPr>
              <a:t>Smaller instruments will be considered carry-on items.</a:t>
            </a:r>
            <a:endParaRPr b="1" sz="1600">
              <a:solidFill>
                <a:schemeClr val="dk1"/>
              </a:solidFill>
              <a:latin typeface="Calibri"/>
              <a:ea typeface="Calibri"/>
              <a:cs typeface="Calibri"/>
              <a:sym typeface="Calibri"/>
            </a:endParaRPr>
          </a:p>
          <a:p>
            <a:pPr indent="-330200" lvl="1" marL="914400" rtl="0" algn="l">
              <a:lnSpc>
                <a:spcPct val="100000"/>
              </a:lnSpc>
              <a:spcBef>
                <a:spcPts val="0"/>
              </a:spcBef>
              <a:spcAft>
                <a:spcPts val="0"/>
              </a:spcAft>
              <a:buClr>
                <a:schemeClr val="dk1"/>
              </a:buClr>
              <a:buSzPts val="1600"/>
              <a:buFont typeface="Calibri"/>
              <a:buChar char="○"/>
            </a:pPr>
            <a:r>
              <a:rPr b="1" lang="en" sz="1600">
                <a:solidFill>
                  <a:schemeClr val="dk1"/>
                </a:solidFill>
                <a:latin typeface="Calibri"/>
                <a:ea typeface="Calibri"/>
                <a:cs typeface="Calibri"/>
                <a:sym typeface="Calibri"/>
              </a:rPr>
              <a:t>One additional carry-on item that must fit under the seat in front of you.</a:t>
            </a:r>
            <a:endParaRPr b="1" sz="1600">
              <a:solidFill>
                <a:schemeClr val="dk1"/>
              </a:solidFill>
              <a:latin typeface="Calibri"/>
              <a:ea typeface="Calibri"/>
              <a:cs typeface="Calibri"/>
              <a:sym typeface="Calibri"/>
            </a:endParaRPr>
          </a:p>
        </p:txBody>
      </p:sp>
      <p:sp>
        <p:nvSpPr>
          <p:cNvPr id="98" name="Google Shape;98;p19"/>
          <p:cNvSpPr txBox="1"/>
          <p:nvPr/>
        </p:nvSpPr>
        <p:spPr>
          <a:xfrm>
            <a:off x="221550" y="757450"/>
            <a:ext cx="8700900" cy="1814400"/>
          </a:xfrm>
          <a:prstGeom prst="rect">
            <a:avLst/>
          </a:prstGeom>
          <a:solidFill>
            <a:schemeClr val="lt2"/>
          </a:solid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b="1" lang="en" sz="1600">
                <a:solidFill>
                  <a:schemeClr val="dk1"/>
                </a:solidFill>
                <a:latin typeface="Calibri"/>
                <a:ea typeface="Calibri"/>
                <a:cs typeface="Calibri"/>
                <a:sym typeface="Calibri"/>
              </a:rPr>
              <a:t>Estimated Cost </a:t>
            </a:r>
            <a:r>
              <a:rPr b="1" i="1" lang="en" sz="1600">
                <a:solidFill>
                  <a:schemeClr val="dk1"/>
                </a:solidFill>
                <a:latin typeface="Calibri"/>
                <a:ea typeface="Calibri"/>
                <a:cs typeface="Calibri"/>
                <a:sym typeface="Calibri"/>
              </a:rPr>
              <a:t>(subject to change)</a:t>
            </a:r>
            <a:r>
              <a:rPr b="1" lang="en" sz="1600">
                <a:solidFill>
                  <a:schemeClr val="dk1"/>
                </a:solidFill>
                <a:latin typeface="Calibri"/>
                <a:ea typeface="Calibri"/>
                <a:cs typeface="Calibri"/>
                <a:sym typeface="Calibri"/>
              </a:rPr>
              <a:t>:</a:t>
            </a:r>
            <a:endParaRPr b="1" sz="1600">
              <a:solidFill>
                <a:schemeClr val="dk1"/>
              </a:solidFill>
              <a:latin typeface="Calibri"/>
              <a:ea typeface="Calibri"/>
              <a:cs typeface="Calibri"/>
              <a:sym typeface="Calibri"/>
            </a:endParaRPr>
          </a:p>
          <a:p>
            <a:pPr indent="0" lvl="0" marL="0" rtl="0" algn="l">
              <a:lnSpc>
                <a:spcPct val="100000"/>
              </a:lnSpc>
              <a:spcBef>
                <a:spcPts val="0"/>
              </a:spcBef>
              <a:spcAft>
                <a:spcPts val="0"/>
              </a:spcAft>
              <a:buNone/>
            </a:pPr>
            <a:r>
              <a:t/>
            </a:r>
            <a:endParaRPr b="1" sz="1000">
              <a:solidFill>
                <a:schemeClr val="dk1"/>
              </a:solidFill>
              <a:latin typeface="Calibri"/>
              <a:ea typeface="Calibri"/>
              <a:cs typeface="Calibri"/>
              <a:sym typeface="Calibri"/>
            </a:endParaRPr>
          </a:p>
          <a:p>
            <a:pPr indent="0" lvl="0" marL="0" rtl="0" algn="l">
              <a:lnSpc>
                <a:spcPct val="100000"/>
              </a:lnSpc>
              <a:spcBef>
                <a:spcPts val="0"/>
              </a:spcBef>
              <a:spcAft>
                <a:spcPts val="0"/>
              </a:spcAft>
              <a:buNone/>
            </a:pPr>
            <a:r>
              <a:rPr b="1" lang="en" sz="1700">
                <a:solidFill>
                  <a:srgbClr val="BF9000"/>
                </a:solidFill>
                <a:latin typeface="Calibri"/>
                <a:ea typeface="Calibri"/>
                <a:cs typeface="Calibri"/>
                <a:sym typeface="Calibri"/>
              </a:rPr>
              <a:t>Quad Room: </a:t>
            </a:r>
            <a:r>
              <a:rPr b="1" lang="en" sz="1700">
                <a:solidFill>
                  <a:schemeClr val="dk1"/>
                </a:solidFill>
                <a:latin typeface="Calibri"/>
                <a:ea typeface="Calibri"/>
                <a:cs typeface="Calibri"/>
                <a:sym typeface="Calibri"/>
              </a:rPr>
              <a:t>$3,274       </a:t>
            </a:r>
            <a:r>
              <a:rPr b="1" lang="en" sz="1700">
                <a:solidFill>
                  <a:srgbClr val="BF9000"/>
                </a:solidFill>
                <a:latin typeface="Calibri"/>
                <a:ea typeface="Calibri"/>
                <a:cs typeface="Calibri"/>
                <a:sym typeface="Calibri"/>
              </a:rPr>
              <a:t>Triple Room:</a:t>
            </a:r>
            <a:r>
              <a:rPr b="1" lang="en" sz="1700">
                <a:solidFill>
                  <a:schemeClr val="dk1"/>
                </a:solidFill>
                <a:latin typeface="Calibri"/>
                <a:ea typeface="Calibri"/>
                <a:cs typeface="Calibri"/>
                <a:sym typeface="Calibri"/>
              </a:rPr>
              <a:t> $3,386 	  </a:t>
            </a:r>
            <a:r>
              <a:rPr b="1" lang="en" sz="1700">
                <a:solidFill>
                  <a:srgbClr val="BF9000"/>
                </a:solidFill>
                <a:latin typeface="Calibri"/>
                <a:ea typeface="Calibri"/>
                <a:cs typeface="Calibri"/>
                <a:sym typeface="Calibri"/>
              </a:rPr>
              <a:t>Double Room:</a:t>
            </a:r>
            <a:r>
              <a:rPr b="1" lang="en" sz="1700">
                <a:solidFill>
                  <a:schemeClr val="dk1"/>
                </a:solidFill>
                <a:latin typeface="Calibri"/>
                <a:ea typeface="Calibri"/>
                <a:cs typeface="Calibri"/>
                <a:sym typeface="Calibri"/>
              </a:rPr>
              <a:t> $3,610     	   </a:t>
            </a:r>
            <a:r>
              <a:rPr b="1" lang="en" sz="1700">
                <a:solidFill>
                  <a:srgbClr val="BF9000"/>
                </a:solidFill>
                <a:latin typeface="Calibri"/>
                <a:ea typeface="Calibri"/>
                <a:cs typeface="Calibri"/>
                <a:sym typeface="Calibri"/>
              </a:rPr>
              <a:t>Single Room:</a:t>
            </a:r>
            <a:r>
              <a:rPr b="1" lang="en" sz="1700">
                <a:solidFill>
                  <a:schemeClr val="dk1"/>
                </a:solidFill>
                <a:latin typeface="Calibri"/>
                <a:ea typeface="Calibri"/>
                <a:cs typeface="Calibri"/>
                <a:sym typeface="Calibri"/>
              </a:rPr>
              <a:t> $4,283</a:t>
            </a:r>
            <a:r>
              <a:rPr b="1" lang="en" sz="1600">
                <a:solidFill>
                  <a:schemeClr val="dk1"/>
                </a:solidFill>
                <a:latin typeface="Calibri"/>
                <a:ea typeface="Calibri"/>
                <a:cs typeface="Calibri"/>
                <a:sym typeface="Calibri"/>
              </a:rPr>
              <a:t> </a:t>
            </a:r>
            <a:endParaRPr b="1" sz="1600">
              <a:solidFill>
                <a:schemeClr val="dk1"/>
              </a:solidFill>
              <a:latin typeface="Calibri"/>
              <a:ea typeface="Calibri"/>
              <a:cs typeface="Calibri"/>
              <a:sym typeface="Calibri"/>
            </a:endParaRPr>
          </a:p>
          <a:p>
            <a:pPr indent="0" lvl="0" marL="0" rtl="0" algn="l">
              <a:lnSpc>
                <a:spcPct val="100000"/>
              </a:lnSpc>
              <a:spcBef>
                <a:spcPts val="0"/>
              </a:spcBef>
              <a:spcAft>
                <a:spcPts val="0"/>
              </a:spcAft>
              <a:buNone/>
            </a:pPr>
            <a:r>
              <a:rPr b="1" i="1" lang="en">
                <a:solidFill>
                  <a:schemeClr val="dk1"/>
                </a:solidFill>
                <a:latin typeface="Calibri"/>
                <a:ea typeface="Calibri"/>
                <a:cs typeface="Calibri"/>
                <a:sym typeface="Calibri"/>
              </a:rPr>
              <a:t>**OYO students may NOT stay in a room by themselves.  The single is for an adult traveler.</a:t>
            </a:r>
            <a:br>
              <a:rPr b="1" i="1" lang="en">
                <a:solidFill>
                  <a:schemeClr val="dk1"/>
                </a:solidFill>
                <a:latin typeface="Calibri"/>
                <a:ea typeface="Calibri"/>
                <a:cs typeface="Calibri"/>
                <a:sym typeface="Calibri"/>
              </a:rPr>
            </a:br>
            <a:endParaRPr b="1" i="1">
              <a:solidFill>
                <a:schemeClr val="dk1"/>
              </a:solidFill>
              <a:latin typeface="Calibri"/>
              <a:ea typeface="Calibri"/>
              <a:cs typeface="Calibri"/>
              <a:sym typeface="Calibri"/>
            </a:endParaRPr>
          </a:p>
          <a:p>
            <a:pPr indent="0" lvl="0" marL="0" rtl="0" algn="l">
              <a:lnSpc>
                <a:spcPct val="100000"/>
              </a:lnSpc>
              <a:spcBef>
                <a:spcPts val="0"/>
              </a:spcBef>
              <a:spcAft>
                <a:spcPts val="0"/>
              </a:spcAft>
              <a:buClr>
                <a:schemeClr val="dk1"/>
              </a:buClr>
              <a:buSzPts val="1100"/>
              <a:buFont typeface="Arial"/>
              <a:buNone/>
            </a:pPr>
            <a:r>
              <a:rPr b="1" lang="en" sz="1600">
                <a:solidFill>
                  <a:schemeClr val="dk1"/>
                </a:solidFill>
                <a:latin typeface="Calibri"/>
                <a:ea typeface="Calibri"/>
                <a:cs typeface="Calibri"/>
                <a:sym typeface="Calibri"/>
              </a:rPr>
              <a:t>Land Only - should a traveler want to make their own flight arrangements in order to extend their stay in the NYC area, you should expect an approximate $700 discount on the price above.</a:t>
            </a:r>
            <a:endParaRPr sz="1600">
              <a:solidFill>
                <a:schemeClr val="dk2"/>
              </a:solidFill>
            </a:endParaRPr>
          </a:p>
        </p:txBody>
      </p:sp>
      <p:sp>
        <p:nvSpPr>
          <p:cNvPr id="99" name="Google Shape;99;p19"/>
          <p:cNvSpPr txBox="1"/>
          <p:nvPr/>
        </p:nvSpPr>
        <p:spPr>
          <a:xfrm>
            <a:off x="137800" y="152504"/>
            <a:ext cx="8520600" cy="707400"/>
          </a:xfrm>
          <a:prstGeom prst="rect">
            <a:avLst/>
          </a:prstGeom>
          <a:noFill/>
          <a:ln>
            <a:noFill/>
          </a:ln>
        </p:spPr>
        <p:txBody>
          <a:bodyPr anchorCtr="0" anchor="t" bIns="91425" lIns="91425" spcFirstLastPara="1" rIns="91425" wrap="square" tIns="91425">
            <a:normAutofit lnSpcReduction="10000"/>
          </a:bodyPr>
          <a:lstStyle/>
          <a:p>
            <a:pPr indent="0" lvl="0" marL="0" rtl="0" algn="l">
              <a:spcBef>
                <a:spcPts val="0"/>
              </a:spcBef>
              <a:spcAft>
                <a:spcPts val="0"/>
              </a:spcAft>
              <a:buNone/>
            </a:pPr>
            <a:r>
              <a:rPr b="1" lang="en" sz="3600">
                <a:solidFill>
                  <a:srgbClr val="BF9000"/>
                </a:solidFill>
                <a:latin typeface="Calibri"/>
                <a:ea typeface="Calibri"/>
                <a:cs typeface="Calibri"/>
                <a:sym typeface="Calibri"/>
              </a:rPr>
              <a:t>Cost &amp; Inclusions</a:t>
            </a:r>
            <a:endParaRPr b="1" sz="3600">
              <a:solidFill>
                <a:srgbClr val="BF9000"/>
              </a:solidFill>
              <a:latin typeface="Calibri"/>
              <a:ea typeface="Calibri"/>
              <a:cs typeface="Calibri"/>
              <a:sym typeface="Calibri"/>
            </a:endParaRPr>
          </a:p>
        </p:txBody>
      </p:sp>
      <p:cxnSp>
        <p:nvCxnSpPr>
          <p:cNvPr id="100" name="Google Shape;100;p19"/>
          <p:cNvCxnSpPr/>
          <p:nvPr/>
        </p:nvCxnSpPr>
        <p:spPr>
          <a:xfrm>
            <a:off x="425558" y="1849424"/>
            <a:ext cx="8292900" cy="18000"/>
          </a:xfrm>
          <a:prstGeom prst="straightConnector1">
            <a:avLst/>
          </a:prstGeom>
          <a:noFill/>
          <a:ln cap="flat" cmpd="sng" w="9525">
            <a:solidFill>
              <a:schemeClr val="dk2"/>
            </a:solidFill>
            <a:prstDash val="solid"/>
            <a:round/>
            <a:headEnd len="med" w="med" type="none"/>
            <a:tailEnd len="med" w="med" type="none"/>
          </a:ln>
        </p:spPr>
      </p:cxnSp>
      <p:sp>
        <p:nvSpPr>
          <p:cNvPr id="101" name="Google Shape;101;p19"/>
          <p:cNvSpPr txBox="1"/>
          <p:nvPr/>
        </p:nvSpPr>
        <p:spPr>
          <a:xfrm>
            <a:off x="4801075" y="2683667"/>
            <a:ext cx="4074000" cy="2154900"/>
          </a:xfrm>
          <a:prstGeom prst="rect">
            <a:avLst/>
          </a:prstGeom>
          <a:noFill/>
          <a:ln>
            <a:noFill/>
          </a:ln>
        </p:spPr>
        <p:txBody>
          <a:bodyPr anchorCtr="0" anchor="t" bIns="91425" lIns="91425" spcFirstLastPara="1" rIns="91425" wrap="square" tIns="91425">
            <a:spAutoFit/>
          </a:bodyPr>
          <a:lstStyle/>
          <a:p>
            <a:pPr indent="-330200" lvl="0" marL="457200" rtl="0" algn="l">
              <a:spcBef>
                <a:spcPts val="0"/>
              </a:spcBef>
              <a:spcAft>
                <a:spcPts val="0"/>
              </a:spcAft>
              <a:buClr>
                <a:schemeClr val="dk1"/>
              </a:buClr>
              <a:buSzPts val="1600"/>
              <a:buFont typeface="Calibri"/>
              <a:buChar char="●"/>
            </a:pPr>
            <a:r>
              <a:rPr b="1" lang="en" sz="1600">
                <a:solidFill>
                  <a:schemeClr val="dk1"/>
                </a:solidFill>
                <a:latin typeface="Calibri"/>
                <a:ea typeface="Calibri"/>
                <a:cs typeface="Calibri"/>
                <a:sym typeface="Calibri"/>
              </a:rPr>
              <a:t>Professional tour manager</a:t>
            </a:r>
            <a:endParaRPr b="1" sz="1600">
              <a:solidFill>
                <a:schemeClr val="dk1"/>
              </a:solidFill>
              <a:latin typeface="Calibri"/>
              <a:ea typeface="Calibri"/>
              <a:cs typeface="Calibri"/>
              <a:sym typeface="Calibri"/>
            </a:endParaRPr>
          </a:p>
          <a:p>
            <a:pPr indent="-330200" lvl="0" marL="457200" rtl="0" algn="l">
              <a:spcBef>
                <a:spcPts val="0"/>
              </a:spcBef>
              <a:spcAft>
                <a:spcPts val="0"/>
              </a:spcAft>
              <a:buClr>
                <a:schemeClr val="dk1"/>
              </a:buClr>
              <a:buSzPts val="1600"/>
              <a:buFont typeface="Calibri"/>
              <a:buChar char="●"/>
            </a:pPr>
            <a:r>
              <a:rPr b="1" lang="en" sz="1600">
                <a:solidFill>
                  <a:schemeClr val="dk1"/>
                </a:solidFill>
                <a:latin typeface="Calibri"/>
                <a:ea typeface="Calibri"/>
                <a:cs typeface="Calibri"/>
                <a:sym typeface="Calibri"/>
              </a:rPr>
              <a:t>Tips and Gratuities.</a:t>
            </a:r>
            <a:endParaRPr b="1" sz="1600">
              <a:solidFill>
                <a:schemeClr val="dk1"/>
              </a:solidFill>
              <a:latin typeface="Calibri"/>
              <a:ea typeface="Calibri"/>
              <a:cs typeface="Calibri"/>
              <a:sym typeface="Calibri"/>
            </a:endParaRPr>
          </a:p>
          <a:p>
            <a:pPr indent="-330200" lvl="0" marL="457200" rtl="0" algn="l">
              <a:spcBef>
                <a:spcPts val="0"/>
              </a:spcBef>
              <a:spcAft>
                <a:spcPts val="0"/>
              </a:spcAft>
              <a:buClr>
                <a:schemeClr val="dk1"/>
              </a:buClr>
              <a:buSzPts val="1600"/>
              <a:buFont typeface="Calibri"/>
              <a:buChar char="●"/>
            </a:pPr>
            <a:r>
              <a:rPr b="1" lang="en" sz="1600">
                <a:solidFill>
                  <a:schemeClr val="dk1"/>
                </a:solidFill>
                <a:latin typeface="Calibri"/>
                <a:ea typeface="Calibri"/>
                <a:cs typeface="Calibri"/>
                <a:sym typeface="Calibri"/>
              </a:rPr>
              <a:t>All scheduled group dinners.</a:t>
            </a:r>
            <a:endParaRPr b="1" sz="1600">
              <a:solidFill>
                <a:schemeClr val="dk1"/>
              </a:solidFill>
              <a:latin typeface="Calibri"/>
              <a:ea typeface="Calibri"/>
              <a:cs typeface="Calibri"/>
              <a:sym typeface="Calibri"/>
            </a:endParaRPr>
          </a:p>
          <a:p>
            <a:pPr indent="-330200" lvl="0" marL="457200" rtl="0" algn="l">
              <a:spcBef>
                <a:spcPts val="0"/>
              </a:spcBef>
              <a:spcAft>
                <a:spcPts val="0"/>
              </a:spcAft>
              <a:buClr>
                <a:schemeClr val="dk1"/>
              </a:buClr>
              <a:buSzPts val="1600"/>
              <a:buFont typeface="Calibri"/>
              <a:buChar char="●"/>
            </a:pPr>
            <a:r>
              <a:rPr b="1" lang="en" sz="1600">
                <a:solidFill>
                  <a:schemeClr val="dk1"/>
                </a:solidFill>
                <a:latin typeface="Calibri"/>
                <a:ea typeface="Calibri"/>
                <a:cs typeface="Calibri"/>
                <a:sym typeface="Calibri"/>
              </a:rPr>
              <a:t>Ground transportation throughout New York City.</a:t>
            </a:r>
            <a:endParaRPr b="1" sz="1600">
              <a:solidFill>
                <a:schemeClr val="dk1"/>
              </a:solidFill>
              <a:latin typeface="Calibri"/>
              <a:ea typeface="Calibri"/>
              <a:cs typeface="Calibri"/>
              <a:sym typeface="Calibri"/>
            </a:endParaRPr>
          </a:p>
          <a:p>
            <a:pPr indent="-330200" lvl="0" marL="457200" rtl="0" algn="l">
              <a:spcBef>
                <a:spcPts val="0"/>
              </a:spcBef>
              <a:spcAft>
                <a:spcPts val="0"/>
              </a:spcAft>
              <a:buClr>
                <a:schemeClr val="dk1"/>
              </a:buClr>
              <a:buSzPts val="1600"/>
              <a:buFont typeface="Calibri"/>
              <a:buChar char="●"/>
            </a:pPr>
            <a:r>
              <a:rPr b="1" lang="en" sz="1600">
                <a:solidFill>
                  <a:schemeClr val="dk1"/>
                </a:solidFill>
                <a:latin typeface="Calibri"/>
                <a:ea typeface="Calibri"/>
                <a:cs typeface="Calibri"/>
                <a:sym typeface="Calibri"/>
              </a:rPr>
              <a:t>Instrument rentals (bass, percussion).</a:t>
            </a:r>
            <a:endParaRPr b="1" sz="1600">
              <a:solidFill>
                <a:schemeClr val="dk1"/>
              </a:solidFill>
              <a:latin typeface="Calibri"/>
              <a:ea typeface="Calibri"/>
              <a:cs typeface="Calibri"/>
              <a:sym typeface="Calibri"/>
            </a:endParaRPr>
          </a:p>
          <a:p>
            <a:pPr indent="-330200" lvl="0" marL="457200" rtl="0" algn="l">
              <a:spcBef>
                <a:spcPts val="0"/>
              </a:spcBef>
              <a:spcAft>
                <a:spcPts val="0"/>
              </a:spcAft>
              <a:buClr>
                <a:schemeClr val="dk1"/>
              </a:buClr>
              <a:buSzPts val="1600"/>
              <a:buFont typeface="Calibri"/>
              <a:buChar char="●"/>
            </a:pPr>
            <a:r>
              <a:rPr b="1" lang="en" sz="1600">
                <a:solidFill>
                  <a:schemeClr val="dk1"/>
                </a:solidFill>
                <a:latin typeface="Calibri"/>
                <a:ea typeface="Calibri"/>
                <a:cs typeface="Calibri"/>
                <a:sym typeface="Calibri"/>
              </a:rPr>
              <a:t>Performance fees to play Carnegie Hall.</a:t>
            </a:r>
            <a:endParaRPr b="1" sz="1600">
              <a:solidFill>
                <a:schemeClr val="dk1"/>
              </a:solidFill>
              <a:latin typeface="Calibri"/>
              <a:ea typeface="Calibri"/>
              <a:cs typeface="Calibri"/>
              <a:sym typeface="Calibri"/>
            </a:endParaRPr>
          </a:p>
          <a:p>
            <a:pPr indent="-330200" lvl="0" marL="457200" rtl="0" algn="l">
              <a:spcBef>
                <a:spcPts val="0"/>
              </a:spcBef>
              <a:spcAft>
                <a:spcPts val="0"/>
              </a:spcAft>
              <a:buClr>
                <a:schemeClr val="dk1"/>
              </a:buClr>
              <a:buSzPts val="1600"/>
              <a:buFont typeface="Calibri"/>
              <a:buChar char="●"/>
            </a:pPr>
            <a:r>
              <a:rPr b="1" lang="en" sz="1600">
                <a:solidFill>
                  <a:schemeClr val="dk1"/>
                </a:solidFill>
                <a:latin typeface="Calibri"/>
                <a:ea typeface="Calibri"/>
                <a:cs typeface="Calibri"/>
                <a:sym typeface="Calibri"/>
              </a:rPr>
              <a:t>Admission to all scheduled attractions.</a:t>
            </a:r>
            <a:endParaRPr sz="1500"/>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5" name="Shape 105"/>
        <p:cNvGrpSpPr/>
        <p:nvPr/>
      </p:nvGrpSpPr>
      <p:grpSpPr>
        <a:xfrm>
          <a:off x="0" y="0"/>
          <a:ext cx="0" cy="0"/>
          <a:chOff x="0" y="0"/>
          <a:chExt cx="0" cy="0"/>
        </a:xfrm>
      </p:grpSpPr>
      <p:sp>
        <p:nvSpPr>
          <p:cNvPr id="106" name="Google Shape;106;p20"/>
          <p:cNvSpPr txBox="1"/>
          <p:nvPr/>
        </p:nvSpPr>
        <p:spPr>
          <a:xfrm>
            <a:off x="627956" y="2815370"/>
            <a:ext cx="8520600" cy="1816200"/>
          </a:xfrm>
          <a:prstGeom prst="rect">
            <a:avLst/>
          </a:prstGeom>
          <a:noFill/>
          <a:ln>
            <a:noFill/>
          </a:ln>
        </p:spPr>
        <p:txBody>
          <a:bodyPr anchorCtr="0" anchor="t" bIns="91425" lIns="91425" spcFirstLastPara="1" rIns="91425" wrap="square" tIns="91425">
            <a:noAutofit/>
          </a:bodyPr>
          <a:lstStyle/>
          <a:p>
            <a:pPr indent="-330200" lvl="0" marL="457200" rtl="0" algn="l">
              <a:lnSpc>
                <a:spcPct val="115000"/>
              </a:lnSpc>
              <a:spcBef>
                <a:spcPts val="0"/>
              </a:spcBef>
              <a:spcAft>
                <a:spcPts val="0"/>
              </a:spcAft>
              <a:buClr>
                <a:schemeClr val="dk1"/>
              </a:buClr>
              <a:buSzPts val="1600"/>
              <a:buFont typeface="Calibri"/>
              <a:buChar char="●"/>
            </a:pPr>
            <a:r>
              <a:rPr b="1" lang="en" sz="1600">
                <a:solidFill>
                  <a:schemeClr val="dk1"/>
                </a:solidFill>
                <a:latin typeface="Calibri"/>
                <a:ea typeface="Calibri"/>
                <a:cs typeface="Calibri"/>
                <a:sym typeface="Calibri"/>
              </a:rPr>
              <a:t>Basses &amp; Large Percussion Gear will be rented in NYC.</a:t>
            </a:r>
            <a:endParaRPr b="1" sz="1600">
              <a:solidFill>
                <a:schemeClr val="dk1"/>
              </a:solidFill>
              <a:latin typeface="Calibri"/>
              <a:ea typeface="Calibri"/>
              <a:cs typeface="Calibri"/>
              <a:sym typeface="Calibri"/>
            </a:endParaRPr>
          </a:p>
          <a:p>
            <a:pPr indent="-330200" lvl="0" marL="457200" rtl="0" algn="l">
              <a:lnSpc>
                <a:spcPct val="115000"/>
              </a:lnSpc>
              <a:spcBef>
                <a:spcPts val="0"/>
              </a:spcBef>
              <a:spcAft>
                <a:spcPts val="0"/>
              </a:spcAft>
              <a:buClr>
                <a:schemeClr val="dk1"/>
              </a:buClr>
              <a:buSzPts val="1600"/>
              <a:buFont typeface="Calibri"/>
              <a:buChar char="●"/>
            </a:pPr>
            <a:r>
              <a:rPr b="1" lang="en" sz="1600">
                <a:solidFill>
                  <a:schemeClr val="dk1"/>
                </a:solidFill>
                <a:latin typeface="Calibri"/>
                <a:ea typeface="Calibri"/>
                <a:cs typeface="Calibri"/>
                <a:sym typeface="Calibri"/>
              </a:rPr>
              <a:t>Cellos will be checked.  OKYO has access to high quality cello travel cases, and we will have a packing party before we depart. </a:t>
            </a:r>
            <a:endParaRPr b="1" sz="1600">
              <a:solidFill>
                <a:schemeClr val="dk1"/>
              </a:solidFill>
              <a:latin typeface="Calibri"/>
              <a:ea typeface="Calibri"/>
              <a:cs typeface="Calibri"/>
              <a:sym typeface="Calibri"/>
            </a:endParaRPr>
          </a:p>
          <a:p>
            <a:pPr indent="-330200" lvl="0" marL="457200" rtl="0" algn="l">
              <a:lnSpc>
                <a:spcPct val="115000"/>
              </a:lnSpc>
              <a:spcBef>
                <a:spcPts val="0"/>
              </a:spcBef>
              <a:spcAft>
                <a:spcPts val="0"/>
              </a:spcAft>
              <a:buClr>
                <a:schemeClr val="dk1"/>
              </a:buClr>
              <a:buSzPts val="1600"/>
              <a:buFont typeface="Calibri"/>
              <a:buChar char="●"/>
            </a:pPr>
            <a:r>
              <a:rPr b="1" lang="en" sz="1600">
                <a:solidFill>
                  <a:schemeClr val="dk1"/>
                </a:solidFill>
                <a:latin typeface="Calibri"/>
                <a:ea typeface="Calibri"/>
                <a:cs typeface="Calibri"/>
                <a:sym typeface="Calibri"/>
              </a:rPr>
              <a:t>Horns with detachable bells can be carried on.</a:t>
            </a:r>
            <a:endParaRPr b="1" sz="1600">
              <a:solidFill>
                <a:schemeClr val="dk1"/>
              </a:solidFill>
              <a:latin typeface="Calibri"/>
              <a:ea typeface="Calibri"/>
              <a:cs typeface="Calibri"/>
              <a:sym typeface="Calibri"/>
            </a:endParaRPr>
          </a:p>
          <a:p>
            <a:pPr indent="-330200" lvl="0" marL="457200" rtl="0" algn="l">
              <a:lnSpc>
                <a:spcPct val="115000"/>
              </a:lnSpc>
              <a:spcBef>
                <a:spcPts val="0"/>
              </a:spcBef>
              <a:spcAft>
                <a:spcPts val="0"/>
              </a:spcAft>
              <a:buClr>
                <a:schemeClr val="dk1"/>
              </a:buClr>
              <a:buSzPts val="1600"/>
              <a:buFont typeface="Calibri"/>
              <a:buChar char="●"/>
            </a:pPr>
            <a:r>
              <a:rPr b="1" lang="en" sz="1600">
                <a:solidFill>
                  <a:schemeClr val="dk1"/>
                </a:solidFill>
                <a:latin typeface="Calibri"/>
                <a:ea typeface="Calibri"/>
                <a:cs typeface="Calibri"/>
                <a:sym typeface="Calibri"/>
              </a:rPr>
              <a:t>Trombones have options - let’s talk.</a:t>
            </a:r>
            <a:endParaRPr b="1" sz="1600">
              <a:solidFill>
                <a:schemeClr val="dk1"/>
              </a:solidFill>
              <a:latin typeface="Calibri"/>
              <a:ea typeface="Calibri"/>
              <a:cs typeface="Calibri"/>
              <a:sym typeface="Calibri"/>
            </a:endParaRPr>
          </a:p>
          <a:p>
            <a:pPr indent="-330200" lvl="0" marL="457200" rtl="0" algn="l">
              <a:lnSpc>
                <a:spcPct val="115000"/>
              </a:lnSpc>
              <a:spcBef>
                <a:spcPts val="0"/>
              </a:spcBef>
              <a:spcAft>
                <a:spcPts val="0"/>
              </a:spcAft>
              <a:buClr>
                <a:schemeClr val="dk1"/>
              </a:buClr>
              <a:buSzPts val="1600"/>
              <a:buFont typeface="Calibri"/>
              <a:buChar char="●"/>
            </a:pPr>
            <a:r>
              <a:rPr b="1" lang="en" sz="1600">
                <a:solidFill>
                  <a:schemeClr val="dk1"/>
                </a:solidFill>
                <a:latin typeface="Calibri"/>
                <a:ea typeface="Calibri"/>
                <a:cs typeface="Calibri"/>
                <a:sym typeface="Calibri"/>
              </a:rPr>
              <a:t>Tuba will have to be checked.</a:t>
            </a:r>
            <a:endParaRPr b="1" sz="1600">
              <a:solidFill>
                <a:schemeClr val="dk1"/>
              </a:solidFill>
              <a:latin typeface="Calibri"/>
              <a:ea typeface="Calibri"/>
              <a:cs typeface="Calibri"/>
              <a:sym typeface="Calibri"/>
            </a:endParaRPr>
          </a:p>
          <a:p>
            <a:pPr indent="-330200" lvl="0" marL="457200" rtl="0" algn="l">
              <a:lnSpc>
                <a:spcPct val="115000"/>
              </a:lnSpc>
              <a:spcBef>
                <a:spcPts val="0"/>
              </a:spcBef>
              <a:spcAft>
                <a:spcPts val="0"/>
              </a:spcAft>
              <a:buClr>
                <a:schemeClr val="dk1"/>
              </a:buClr>
              <a:buSzPts val="1600"/>
              <a:buFont typeface="Calibri"/>
              <a:buChar char="●"/>
            </a:pPr>
            <a:r>
              <a:rPr b="1" lang="en" sz="1600">
                <a:solidFill>
                  <a:schemeClr val="dk1"/>
                </a:solidFill>
                <a:latin typeface="Calibri"/>
                <a:ea typeface="Calibri"/>
                <a:cs typeface="Calibri"/>
                <a:sym typeface="Calibri"/>
              </a:rPr>
              <a:t>OKYO will cover all charges associated with checking large instruments.</a:t>
            </a:r>
            <a:endParaRPr b="1" sz="1600">
              <a:solidFill>
                <a:schemeClr val="dk1"/>
              </a:solidFill>
              <a:latin typeface="Calibri"/>
              <a:ea typeface="Calibri"/>
              <a:cs typeface="Calibri"/>
              <a:sym typeface="Calibri"/>
            </a:endParaRPr>
          </a:p>
        </p:txBody>
      </p:sp>
      <p:sp>
        <p:nvSpPr>
          <p:cNvPr id="107" name="Google Shape;107;p20"/>
          <p:cNvSpPr txBox="1"/>
          <p:nvPr/>
        </p:nvSpPr>
        <p:spPr>
          <a:xfrm>
            <a:off x="652175" y="600463"/>
            <a:ext cx="8520600" cy="1816200"/>
          </a:xfrm>
          <a:prstGeom prst="rect">
            <a:avLst/>
          </a:prstGeom>
          <a:noFill/>
          <a:ln>
            <a:noFill/>
          </a:ln>
        </p:spPr>
        <p:txBody>
          <a:bodyPr anchorCtr="0" anchor="t" bIns="91425" lIns="91425" spcFirstLastPara="1" rIns="91425" wrap="square" tIns="91425">
            <a:noAutofit/>
          </a:bodyPr>
          <a:lstStyle/>
          <a:p>
            <a:pPr indent="-330200" lvl="0" marL="457200" rtl="0" algn="l">
              <a:lnSpc>
                <a:spcPct val="115000"/>
              </a:lnSpc>
              <a:spcBef>
                <a:spcPts val="0"/>
              </a:spcBef>
              <a:spcAft>
                <a:spcPts val="0"/>
              </a:spcAft>
              <a:buClr>
                <a:schemeClr val="dk1"/>
              </a:buClr>
              <a:buSzPts val="1600"/>
              <a:buFont typeface="Calibri"/>
              <a:buChar char="●"/>
            </a:pPr>
            <a:r>
              <a:rPr b="1" lang="en" sz="1600">
                <a:solidFill>
                  <a:schemeClr val="dk1"/>
                </a:solidFill>
                <a:latin typeface="Calibri"/>
                <a:ea typeface="Calibri"/>
                <a:cs typeface="Calibri"/>
                <a:sym typeface="Calibri"/>
              </a:rPr>
              <a:t>Breakfasts, lunches, snacks, souvenirs</a:t>
            </a:r>
            <a:endParaRPr b="1" sz="1600">
              <a:solidFill>
                <a:schemeClr val="dk1"/>
              </a:solidFill>
              <a:latin typeface="Calibri"/>
              <a:ea typeface="Calibri"/>
              <a:cs typeface="Calibri"/>
              <a:sym typeface="Calibri"/>
            </a:endParaRPr>
          </a:p>
          <a:p>
            <a:pPr indent="-330200" lvl="0" marL="457200" rtl="0" algn="l">
              <a:lnSpc>
                <a:spcPct val="115000"/>
              </a:lnSpc>
              <a:spcBef>
                <a:spcPts val="0"/>
              </a:spcBef>
              <a:spcAft>
                <a:spcPts val="0"/>
              </a:spcAft>
              <a:buClr>
                <a:schemeClr val="dk1"/>
              </a:buClr>
              <a:buSzPts val="1600"/>
              <a:buFont typeface="Calibri"/>
              <a:buChar char="●"/>
            </a:pPr>
            <a:r>
              <a:rPr b="1" lang="en" sz="1600">
                <a:solidFill>
                  <a:schemeClr val="dk1"/>
                </a:solidFill>
                <a:latin typeface="Calibri"/>
                <a:ea typeface="Calibri"/>
                <a:cs typeface="Calibri"/>
                <a:sym typeface="Calibri"/>
              </a:rPr>
              <a:t>Entrance fees to attractions </a:t>
            </a:r>
            <a:r>
              <a:rPr b="1" lang="en" sz="1600" u="sng">
                <a:solidFill>
                  <a:schemeClr val="dk1"/>
                </a:solidFill>
                <a:latin typeface="Calibri"/>
                <a:ea typeface="Calibri"/>
                <a:cs typeface="Calibri"/>
                <a:sym typeface="Calibri"/>
              </a:rPr>
              <a:t>not</a:t>
            </a:r>
            <a:r>
              <a:rPr b="1" lang="en" sz="1600">
                <a:solidFill>
                  <a:schemeClr val="dk1"/>
                </a:solidFill>
                <a:latin typeface="Calibri"/>
                <a:ea typeface="Calibri"/>
                <a:cs typeface="Calibri"/>
                <a:sym typeface="Calibri"/>
              </a:rPr>
              <a:t> outlined in itinerary</a:t>
            </a:r>
            <a:endParaRPr b="1" sz="1600">
              <a:solidFill>
                <a:schemeClr val="dk1"/>
              </a:solidFill>
              <a:latin typeface="Calibri"/>
              <a:ea typeface="Calibri"/>
              <a:cs typeface="Calibri"/>
              <a:sym typeface="Calibri"/>
            </a:endParaRPr>
          </a:p>
          <a:p>
            <a:pPr indent="-330200" lvl="0" marL="457200" rtl="0" algn="l">
              <a:lnSpc>
                <a:spcPct val="115000"/>
              </a:lnSpc>
              <a:spcBef>
                <a:spcPts val="0"/>
              </a:spcBef>
              <a:spcAft>
                <a:spcPts val="0"/>
              </a:spcAft>
              <a:buClr>
                <a:schemeClr val="dk1"/>
              </a:buClr>
              <a:buSzPts val="1600"/>
              <a:buFont typeface="Calibri"/>
              <a:buChar char="●"/>
            </a:pPr>
            <a:r>
              <a:rPr b="1" lang="en" sz="1600">
                <a:solidFill>
                  <a:schemeClr val="dk1"/>
                </a:solidFill>
                <a:latin typeface="Calibri"/>
                <a:ea typeface="Calibri"/>
                <a:cs typeface="Calibri"/>
                <a:sym typeface="Calibri"/>
              </a:rPr>
              <a:t>Airport taxes &amp; fuel surcharges over $500</a:t>
            </a:r>
            <a:endParaRPr b="1" sz="1600">
              <a:solidFill>
                <a:schemeClr val="dk1"/>
              </a:solidFill>
              <a:latin typeface="Calibri"/>
              <a:ea typeface="Calibri"/>
              <a:cs typeface="Calibri"/>
              <a:sym typeface="Calibri"/>
            </a:endParaRPr>
          </a:p>
          <a:p>
            <a:pPr indent="-330200" lvl="0" marL="457200" rtl="0" algn="l">
              <a:lnSpc>
                <a:spcPct val="115000"/>
              </a:lnSpc>
              <a:spcBef>
                <a:spcPts val="0"/>
              </a:spcBef>
              <a:spcAft>
                <a:spcPts val="0"/>
              </a:spcAft>
              <a:buClr>
                <a:schemeClr val="dk1"/>
              </a:buClr>
              <a:buSzPts val="1600"/>
              <a:buFont typeface="Calibri"/>
              <a:buChar char="●"/>
            </a:pPr>
            <a:r>
              <a:rPr b="1" lang="en" sz="1600">
                <a:solidFill>
                  <a:schemeClr val="dk1"/>
                </a:solidFill>
                <a:latin typeface="Calibri"/>
                <a:ea typeface="Calibri"/>
                <a:cs typeface="Calibri"/>
                <a:sym typeface="Calibri"/>
              </a:rPr>
              <a:t>Personal services or porterage</a:t>
            </a:r>
            <a:endParaRPr b="1" sz="1600">
              <a:solidFill>
                <a:schemeClr val="dk1"/>
              </a:solidFill>
              <a:latin typeface="Calibri"/>
              <a:ea typeface="Calibri"/>
              <a:cs typeface="Calibri"/>
              <a:sym typeface="Calibri"/>
            </a:endParaRPr>
          </a:p>
          <a:p>
            <a:pPr indent="-330200" lvl="0" marL="457200" rtl="0" algn="l">
              <a:lnSpc>
                <a:spcPct val="115000"/>
              </a:lnSpc>
              <a:spcBef>
                <a:spcPts val="0"/>
              </a:spcBef>
              <a:spcAft>
                <a:spcPts val="0"/>
              </a:spcAft>
              <a:buClr>
                <a:schemeClr val="dk1"/>
              </a:buClr>
              <a:buSzPts val="1600"/>
              <a:buFont typeface="Calibri"/>
              <a:buChar char="●"/>
            </a:pPr>
            <a:r>
              <a:rPr b="1" lang="en" sz="1600">
                <a:solidFill>
                  <a:schemeClr val="dk1"/>
                </a:solidFill>
                <a:latin typeface="Calibri"/>
                <a:ea typeface="Calibri"/>
                <a:cs typeface="Calibri"/>
                <a:sym typeface="Calibri"/>
              </a:rPr>
              <a:t>Travel insurance</a:t>
            </a:r>
            <a:endParaRPr b="1" sz="1600">
              <a:solidFill>
                <a:schemeClr val="dk1"/>
              </a:solidFill>
              <a:latin typeface="Calibri"/>
              <a:ea typeface="Calibri"/>
              <a:cs typeface="Calibri"/>
              <a:sym typeface="Calibri"/>
            </a:endParaRPr>
          </a:p>
          <a:p>
            <a:pPr indent="0" lvl="0" marL="0" rtl="0" algn="l">
              <a:lnSpc>
                <a:spcPct val="115000"/>
              </a:lnSpc>
              <a:spcBef>
                <a:spcPts val="0"/>
              </a:spcBef>
              <a:spcAft>
                <a:spcPts val="0"/>
              </a:spcAft>
              <a:buNone/>
            </a:pPr>
            <a:r>
              <a:t/>
            </a:r>
            <a:endParaRPr b="1" sz="1600">
              <a:solidFill>
                <a:schemeClr val="dk1"/>
              </a:solidFill>
              <a:latin typeface="Calibri"/>
              <a:ea typeface="Calibri"/>
              <a:cs typeface="Calibri"/>
              <a:sym typeface="Calibri"/>
            </a:endParaRPr>
          </a:p>
        </p:txBody>
      </p:sp>
      <p:sp>
        <p:nvSpPr>
          <p:cNvPr id="108" name="Google Shape;108;p20"/>
          <p:cNvSpPr txBox="1"/>
          <p:nvPr/>
        </p:nvSpPr>
        <p:spPr>
          <a:xfrm>
            <a:off x="652175" y="81081"/>
            <a:ext cx="8520600" cy="707400"/>
          </a:xfrm>
          <a:prstGeom prst="rect">
            <a:avLst/>
          </a:prstGeom>
          <a:noFill/>
          <a:ln>
            <a:noFill/>
          </a:ln>
        </p:spPr>
        <p:txBody>
          <a:bodyPr anchorCtr="0" anchor="t" bIns="91425" lIns="91425" spcFirstLastPara="1" rIns="91425" wrap="square" tIns="91425">
            <a:normAutofit lnSpcReduction="10000"/>
          </a:bodyPr>
          <a:lstStyle/>
          <a:p>
            <a:pPr indent="0" lvl="0" marL="0" rtl="0" algn="l">
              <a:spcBef>
                <a:spcPts val="0"/>
              </a:spcBef>
              <a:spcAft>
                <a:spcPts val="0"/>
              </a:spcAft>
              <a:buNone/>
            </a:pPr>
            <a:r>
              <a:rPr b="1" lang="en" sz="3600">
                <a:solidFill>
                  <a:srgbClr val="BF9000"/>
                </a:solidFill>
                <a:latin typeface="Calibri"/>
                <a:ea typeface="Calibri"/>
                <a:cs typeface="Calibri"/>
                <a:sym typeface="Calibri"/>
              </a:rPr>
              <a:t>What’s Not Included?</a:t>
            </a:r>
            <a:endParaRPr b="1" sz="3600">
              <a:solidFill>
                <a:srgbClr val="BF9000"/>
              </a:solidFill>
              <a:latin typeface="Calibri"/>
              <a:ea typeface="Calibri"/>
              <a:cs typeface="Calibri"/>
              <a:sym typeface="Calibri"/>
            </a:endParaRPr>
          </a:p>
        </p:txBody>
      </p:sp>
      <p:sp>
        <p:nvSpPr>
          <p:cNvPr id="109" name="Google Shape;109;p20"/>
          <p:cNvSpPr txBox="1"/>
          <p:nvPr/>
        </p:nvSpPr>
        <p:spPr>
          <a:xfrm>
            <a:off x="676402" y="2248896"/>
            <a:ext cx="8520600" cy="707400"/>
          </a:xfrm>
          <a:prstGeom prst="rect">
            <a:avLst/>
          </a:prstGeom>
          <a:noFill/>
          <a:ln>
            <a:noFill/>
          </a:ln>
        </p:spPr>
        <p:txBody>
          <a:bodyPr anchorCtr="0" anchor="t" bIns="91425" lIns="91425" spcFirstLastPara="1" rIns="91425" wrap="square" tIns="91425">
            <a:normAutofit lnSpcReduction="10000"/>
          </a:bodyPr>
          <a:lstStyle/>
          <a:p>
            <a:pPr indent="0" lvl="0" marL="0" rtl="0" algn="l">
              <a:spcBef>
                <a:spcPts val="0"/>
              </a:spcBef>
              <a:spcAft>
                <a:spcPts val="0"/>
              </a:spcAft>
              <a:buNone/>
            </a:pPr>
            <a:r>
              <a:rPr b="1" lang="en" sz="3600">
                <a:solidFill>
                  <a:srgbClr val="BF9000"/>
                </a:solidFill>
                <a:latin typeface="Calibri"/>
                <a:ea typeface="Calibri"/>
                <a:cs typeface="Calibri"/>
                <a:sym typeface="Calibri"/>
              </a:rPr>
              <a:t>What About Large Instruments?</a:t>
            </a:r>
            <a:endParaRPr b="1" sz="3600">
              <a:solidFill>
                <a:srgbClr val="BF9000"/>
              </a:solidFill>
              <a:latin typeface="Calibri"/>
              <a:ea typeface="Calibri"/>
              <a:cs typeface="Calibri"/>
              <a:sym typeface="Calibri"/>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3" name="Shape 113"/>
        <p:cNvGrpSpPr/>
        <p:nvPr/>
      </p:nvGrpSpPr>
      <p:grpSpPr>
        <a:xfrm>
          <a:off x="0" y="0"/>
          <a:ext cx="0" cy="0"/>
          <a:chOff x="0" y="0"/>
          <a:chExt cx="0" cy="0"/>
        </a:xfrm>
      </p:grpSpPr>
      <p:sp>
        <p:nvSpPr>
          <p:cNvPr id="114" name="Google Shape;114;p21"/>
          <p:cNvSpPr txBox="1"/>
          <p:nvPr/>
        </p:nvSpPr>
        <p:spPr>
          <a:xfrm>
            <a:off x="652175" y="1663650"/>
            <a:ext cx="6853500" cy="1816200"/>
          </a:xfrm>
          <a:prstGeom prst="rect">
            <a:avLst/>
          </a:prstGeom>
          <a:noFill/>
          <a:ln>
            <a:noFill/>
          </a:ln>
        </p:spPr>
        <p:txBody>
          <a:bodyPr anchorCtr="0" anchor="t" bIns="91425" lIns="91425" spcFirstLastPara="1" rIns="91425" wrap="square" tIns="91425">
            <a:normAutofit/>
          </a:bodyPr>
          <a:lstStyle/>
          <a:p>
            <a:pPr indent="0" lvl="0" marL="0" rtl="0" algn="l">
              <a:lnSpc>
                <a:spcPct val="115000"/>
              </a:lnSpc>
              <a:spcBef>
                <a:spcPts val="0"/>
              </a:spcBef>
              <a:spcAft>
                <a:spcPts val="0"/>
              </a:spcAft>
              <a:buNone/>
            </a:pPr>
            <a:r>
              <a:rPr b="1" lang="en" sz="1600">
                <a:solidFill>
                  <a:schemeClr val="dk1"/>
                </a:solidFill>
                <a:latin typeface="Calibri"/>
                <a:ea typeface="Calibri"/>
                <a:cs typeface="Calibri"/>
                <a:sym typeface="Calibri"/>
              </a:rPr>
              <a:t>Pre-Tour rehearsals will tentatively take place May 17, 20, 24, and 25 from 6pm-8:30pm in Petree Recital Hall at OCU. We will hold a preview concert on the 27th, time TBD.</a:t>
            </a:r>
            <a:endParaRPr b="1" sz="1600">
              <a:solidFill>
                <a:schemeClr val="dk1"/>
              </a:solidFill>
              <a:latin typeface="Calibri"/>
              <a:ea typeface="Calibri"/>
              <a:cs typeface="Calibri"/>
              <a:sym typeface="Calibri"/>
            </a:endParaRPr>
          </a:p>
        </p:txBody>
      </p:sp>
      <p:sp>
        <p:nvSpPr>
          <p:cNvPr id="115" name="Google Shape;115;p21"/>
          <p:cNvSpPr txBox="1"/>
          <p:nvPr/>
        </p:nvSpPr>
        <p:spPr>
          <a:xfrm>
            <a:off x="652175" y="328485"/>
            <a:ext cx="8520600" cy="18162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b="1" lang="en" sz="3600">
                <a:solidFill>
                  <a:srgbClr val="BF9000"/>
                </a:solidFill>
                <a:latin typeface="Calibri"/>
                <a:ea typeface="Calibri"/>
                <a:cs typeface="Calibri"/>
                <a:sym typeface="Calibri"/>
              </a:rPr>
              <a:t>Pre-Tour Rehearsal and </a:t>
            </a:r>
            <a:br>
              <a:rPr b="1" lang="en" sz="3600">
                <a:solidFill>
                  <a:srgbClr val="BF9000"/>
                </a:solidFill>
                <a:latin typeface="Calibri"/>
                <a:ea typeface="Calibri"/>
                <a:cs typeface="Calibri"/>
                <a:sym typeface="Calibri"/>
              </a:rPr>
            </a:br>
            <a:r>
              <a:rPr b="1" lang="en" sz="3600">
                <a:solidFill>
                  <a:srgbClr val="BF9000"/>
                </a:solidFill>
                <a:latin typeface="Calibri"/>
                <a:ea typeface="Calibri"/>
                <a:cs typeface="Calibri"/>
                <a:sym typeface="Calibri"/>
              </a:rPr>
              <a:t>Preview Concert</a:t>
            </a:r>
            <a:endParaRPr b="1" sz="3600">
              <a:solidFill>
                <a:srgbClr val="BF9000"/>
              </a:solidFill>
              <a:latin typeface="Calibri"/>
              <a:ea typeface="Calibri"/>
              <a:cs typeface="Calibri"/>
              <a:sym typeface="Calibri"/>
            </a:endParaRPr>
          </a:p>
        </p:txBody>
      </p:sp>
      <p:sp>
        <p:nvSpPr>
          <p:cNvPr id="116" name="Google Shape;116;p21"/>
          <p:cNvSpPr txBox="1"/>
          <p:nvPr/>
        </p:nvSpPr>
        <p:spPr>
          <a:xfrm>
            <a:off x="652175" y="2717750"/>
            <a:ext cx="6853500" cy="2273400"/>
          </a:xfrm>
          <a:prstGeom prst="rect">
            <a:avLst/>
          </a:prstGeom>
          <a:noFill/>
          <a:ln>
            <a:noFill/>
          </a:ln>
        </p:spPr>
        <p:txBody>
          <a:bodyPr anchorCtr="0" anchor="t" bIns="91425" lIns="91425" spcFirstLastPara="1" rIns="91425" wrap="square" tIns="91425">
            <a:normAutofit/>
          </a:bodyPr>
          <a:lstStyle/>
          <a:p>
            <a:pPr indent="0" lvl="0" marL="0" rtl="0" algn="l">
              <a:lnSpc>
                <a:spcPct val="115000"/>
              </a:lnSpc>
              <a:spcBef>
                <a:spcPts val="0"/>
              </a:spcBef>
              <a:spcAft>
                <a:spcPts val="0"/>
              </a:spcAft>
              <a:buNone/>
            </a:pPr>
            <a:r>
              <a:rPr b="1" lang="en" sz="1600">
                <a:solidFill>
                  <a:schemeClr val="dk1"/>
                </a:solidFill>
                <a:latin typeface="Calibri"/>
                <a:ea typeface="Calibri"/>
                <a:cs typeface="Calibri"/>
                <a:sym typeface="Calibri"/>
              </a:rPr>
              <a:t>TENTATIVE Rehearsals:</a:t>
            </a:r>
            <a:endParaRPr b="1" sz="1600">
              <a:solidFill>
                <a:schemeClr val="dk1"/>
              </a:solidFill>
              <a:latin typeface="Calibri"/>
              <a:ea typeface="Calibri"/>
              <a:cs typeface="Calibri"/>
              <a:sym typeface="Calibri"/>
            </a:endParaRPr>
          </a:p>
          <a:p>
            <a:pPr indent="0" lvl="0" marL="0" rtl="0" algn="l">
              <a:lnSpc>
                <a:spcPct val="115000"/>
              </a:lnSpc>
              <a:spcBef>
                <a:spcPts val="0"/>
              </a:spcBef>
              <a:spcAft>
                <a:spcPts val="0"/>
              </a:spcAft>
              <a:buNone/>
            </a:pPr>
            <a:r>
              <a:rPr b="1" lang="en" sz="1600">
                <a:solidFill>
                  <a:schemeClr val="dk1"/>
                </a:solidFill>
                <a:latin typeface="Calibri"/>
                <a:ea typeface="Calibri"/>
                <a:cs typeface="Calibri"/>
                <a:sym typeface="Calibri"/>
              </a:rPr>
              <a:t>May 17, </a:t>
            </a:r>
            <a:r>
              <a:rPr b="1" lang="en" sz="1600">
                <a:solidFill>
                  <a:schemeClr val="dk1"/>
                </a:solidFill>
                <a:latin typeface="Calibri"/>
                <a:ea typeface="Calibri"/>
                <a:cs typeface="Calibri"/>
                <a:sym typeface="Calibri"/>
              </a:rPr>
              <a:t>6pm-8:30pm</a:t>
            </a:r>
            <a:endParaRPr b="1" sz="1600">
              <a:solidFill>
                <a:schemeClr val="dk1"/>
              </a:solidFill>
              <a:latin typeface="Calibri"/>
              <a:ea typeface="Calibri"/>
              <a:cs typeface="Calibri"/>
              <a:sym typeface="Calibri"/>
            </a:endParaRPr>
          </a:p>
          <a:p>
            <a:pPr indent="0" lvl="0" marL="0" rtl="0" algn="l">
              <a:lnSpc>
                <a:spcPct val="115000"/>
              </a:lnSpc>
              <a:spcBef>
                <a:spcPts val="0"/>
              </a:spcBef>
              <a:spcAft>
                <a:spcPts val="0"/>
              </a:spcAft>
              <a:buNone/>
            </a:pPr>
            <a:r>
              <a:rPr b="1" lang="en" sz="1600">
                <a:solidFill>
                  <a:schemeClr val="dk1"/>
                </a:solidFill>
                <a:latin typeface="Calibri"/>
                <a:ea typeface="Calibri"/>
                <a:cs typeface="Calibri"/>
                <a:sym typeface="Calibri"/>
              </a:rPr>
              <a:t>May 20, </a:t>
            </a:r>
            <a:r>
              <a:rPr b="1" lang="en" sz="1600">
                <a:solidFill>
                  <a:schemeClr val="dk1"/>
                </a:solidFill>
                <a:latin typeface="Calibri"/>
                <a:ea typeface="Calibri"/>
                <a:cs typeface="Calibri"/>
                <a:sym typeface="Calibri"/>
              </a:rPr>
              <a:t>6pm-8:30pm</a:t>
            </a:r>
            <a:endParaRPr b="1" sz="1600">
              <a:solidFill>
                <a:schemeClr val="dk1"/>
              </a:solidFill>
              <a:latin typeface="Calibri"/>
              <a:ea typeface="Calibri"/>
              <a:cs typeface="Calibri"/>
              <a:sym typeface="Calibri"/>
            </a:endParaRPr>
          </a:p>
          <a:p>
            <a:pPr indent="0" lvl="0" marL="0" rtl="0" algn="l">
              <a:lnSpc>
                <a:spcPct val="115000"/>
              </a:lnSpc>
              <a:spcBef>
                <a:spcPts val="0"/>
              </a:spcBef>
              <a:spcAft>
                <a:spcPts val="0"/>
              </a:spcAft>
              <a:buNone/>
            </a:pPr>
            <a:r>
              <a:rPr b="1" lang="en" sz="1600">
                <a:solidFill>
                  <a:schemeClr val="dk1"/>
                </a:solidFill>
                <a:latin typeface="Calibri"/>
                <a:ea typeface="Calibri"/>
                <a:cs typeface="Calibri"/>
                <a:sym typeface="Calibri"/>
              </a:rPr>
              <a:t>May 24, 6pm-8:30pm</a:t>
            </a:r>
            <a:endParaRPr b="1" sz="16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b="1" lang="en" sz="1600">
                <a:solidFill>
                  <a:schemeClr val="dk1"/>
                </a:solidFill>
                <a:latin typeface="Calibri"/>
                <a:ea typeface="Calibri"/>
                <a:cs typeface="Calibri"/>
                <a:sym typeface="Calibri"/>
              </a:rPr>
              <a:t>May 25, 6pm-8:30pm</a:t>
            </a:r>
            <a:endParaRPr b="1" sz="1600">
              <a:solidFill>
                <a:schemeClr val="dk1"/>
              </a:solidFill>
              <a:latin typeface="Calibri"/>
              <a:ea typeface="Calibri"/>
              <a:cs typeface="Calibri"/>
              <a:sym typeface="Calibri"/>
            </a:endParaRPr>
          </a:p>
          <a:p>
            <a:pPr indent="0" lvl="0" marL="0" rtl="0" algn="l">
              <a:lnSpc>
                <a:spcPct val="115000"/>
              </a:lnSpc>
              <a:spcBef>
                <a:spcPts val="0"/>
              </a:spcBef>
              <a:spcAft>
                <a:spcPts val="0"/>
              </a:spcAft>
              <a:buNone/>
            </a:pPr>
            <a:r>
              <a:rPr b="1" lang="en" sz="1600">
                <a:solidFill>
                  <a:schemeClr val="dk1"/>
                </a:solidFill>
                <a:latin typeface="Calibri"/>
                <a:ea typeface="Calibri"/>
                <a:cs typeface="Calibri"/>
                <a:sym typeface="Calibri"/>
              </a:rPr>
              <a:t>Rehearsal and Preview Concert: May 27, Time TBD</a:t>
            </a:r>
            <a:endParaRPr b="1" sz="1600">
              <a:solidFill>
                <a:schemeClr val="dk1"/>
              </a:solidFill>
              <a:latin typeface="Calibri"/>
              <a:ea typeface="Calibri"/>
              <a:cs typeface="Calibri"/>
              <a:sym typeface="Calibri"/>
            </a:endParaRPr>
          </a:p>
          <a:p>
            <a:pPr indent="0" lvl="0" marL="0" rtl="0" algn="l">
              <a:lnSpc>
                <a:spcPct val="115000"/>
              </a:lnSpc>
              <a:spcBef>
                <a:spcPts val="0"/>
              </a:spcBef>
              <a:spcAft>
                <a:spcPts val="0"/>
              </a:spcAft>
              <a:buNone/>
            </a:pPr>
            <a:r>
              <a:t/>
            </a:r>
            <a:endParaRPr b="1" sz="1600">
              <a:solidFill>
                <a:schemeClr val="dk1"/>
              </a:solidFill>
              <a:latin typeface="Calibri"/>
              <a:ea typeface="Calibri"/>
              <a:cs typeface="Calibri"/>
              <a:sym typeface="Calibri"/>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0" name="Shape 120"/>
        <p:cNvGrpSpPr/>
        <p:nvPr/>
      </p:nvGrpSpPr>
      <p:grpSpPr>
        <a:xfrm>
          <a:off x="0" y="0"/>
          <a:ext cx="0" cy="0"/>
          <a:chOff x="0" y="0"/>
          <a:chExt cx="0" cy="0"/>
        </a:xfrm>
      </p:grpSpPr>
      <p:sp>
        <p:nvSpPr>
          <p:cNvPr id="121" name="Google Shape;121;p22"/>
          <p:cNvSpPr txBox="1"/>
          <p:nvPr/>
        </p:nvSpPr>
        <p:spPr>
          <a:xfrm>
            <a:off x="591100" y="955663"/>
            <a:ext cx="7278600" cy="1816200"/>
          </a:xfrm>
          <a:prstGeom prst="rect">
            <a:avLst/>
          </a:prstGeom>
          <a:noFill/>
          <a:ln>
            <a:noFill/>
          </a:ln>
        </p:spPr>
        <p:txBody>
          <a:bodyPr anchorCtr="0" anchor="t" bIns="91425" lIns="91425" spcFirstLastPara="1" rIns="91425" wrap="square" tIns="91425">
            <a:noAutofit/>
          </a:bodyPr>
          <a:lstStyle/>
          <a:p>
            <a:pPr indent="-330200" lvl="0" marL="457200" rtl="0" algn="l">
              <a:lnSpc>
                <a:spcPct val="100000"/>
              </a:lnSpc>
              <a:spcBef>
                <a:spcPts val="0"/>
              </a:spcBef>
              <a:spcAft>
                <a:spcPts val="0"/>
              </a:spcAft>
              <a:buClr>
                <a:schemeClr val="dk1"/>
              </a:buClr>
              <a:buSzPts val="1600"/>
              <a:buFont typeface="Calibri"/>
              <a:buChar char="●"/>
            </a:pPr>
            <a:r>
              <a:rPr b="1" lang="en" sz="1600">
                <a:solidFill>
                  <a:schemeClr val="dk1"/>
                </a:solidFill>
                <a:latin typeface="Calibri"/>
                <a:ea typeface="Calibri"/>
                <a:cs typeface="Calibri"/>
                <a:sym typeface="Calibri"/>
              </a:rPr>
              <a:t>*****October 1</a:t>
            </a:r>
            <a:r>
              <a:rPr b="1" lang="en" sz="1600">
                <a:solidFill>
                  <a:schemeClr val="dk1"/>
                </a:solidFill>
                <a:latin typeface="Calibri"/>
                <a:ea typeface="Calibri"/>
                <a:cs typeface="Calibri"/>
                <a:sym typeface="Calibri"/>
              </a:rPr>
              <a:t>, 2026 - Deposit Due - $454 per person (non-refundable)*****</a:t>
            </a:r>
            <a:endParaRPr b="1" sz="1600">
              <a:solidFill>
                <a:schemeClr val="dk1"/>
              </a:solidFill>
              <a:latin typeface="Calibri"/>
              <a:ea typeface="Calibri"/>
              <a:cs typeface="Calibri"/>
              <a:sym typeface="Calibri"/>
            </a:endParaRPr>
          </a:p>
          <a:p>
            <a:pPr indent="-330200" lvl="0" marL="457200" rtl="0" algn="l">
              <a:lnSpc>
                <a:spcPct val="100000"/>
              </a:lnSpc>
              <a:spcBef>
                <a:spcPts val="0"/>
              </a:spcBef>
              <a:spcAft>
                <a:spcPts val="0"/>
              </a:spcAft>
              <a:buClr>
                <a:schemeClr val="dk1"/>
              </a:buClr>
              <a:buSzPts val="1600"/>
              <a:buFont typeface="Calibri"/>
              <a:buChar char="●"/>
            </a:pPr>
            <a:r>
              <a:rPr b="1" lang="en" sz="1600">
                <a:solidFill>
                  <a:schemeClr val="dk1"/>
                </a:solidFill>
                <a:latin typeface="Calibri"/>
                <a:ea typeface="Calibri"/>
                <a:cs typeface="Calibri"/>
                <a:sym typeface="Calibri"/>
              </a:rPr>
              <a:t>November 11, 2026 - $470 per person</a:t>
            </a:r>
            <a:endParaRPr b="1" sz="1600">
              <a:solidFill>
                <a:schemeClr val="dk1"/>
              </a:solidFill>
              <a:latin typeface="Calibri"/>
              <a:ea typeface="Calibri"/>
              <a:cs typeface="Calibri"/>
              <a:sym typeface="Calibri"/>
            </a:endParaRPr>
          </a:p>
          <a:p>
            <a:pPr indent="-330200" lvl="0" marL="457200" rtl="0" algn="l">
              <a:lnSpc>
                <a:spcPct val="100000"/>
              </a:lnSpc>
              <a:spcBef>
                <a:spcPts val="0"/>
              </a:spcBef>
              <a:spcAft>
                <a:spcPts val="0"/>
              </a:spcAft>
              <a:buClr>
                <a:schemeClr val="dk1"/>
              </a:buClr>
              <a:buSzPts val="1600"/>
              <a:buFont typeface="Calibri"/>
              <a:buChar char="●"/>
            </a:pPr>
            <a:r>
              <a:rPr b="1" lang="en" sz="1600">
                <a:solidFill>
                  <a:schemeClr val="dk1"/>
                </a:solidFill>
                <a:latin typeface="Calibri"/>
                <a:ea typeface="Calibri"/>
                <a:cs typeface="Calibri"/>
                <a:sym typeface="Calibri"/>
              </a:rPr>
              <a:t>December 11, 2026 - $470 per person</a:t>
            </a:r>
            <a:endParaRPr b="1" sz="1600">
              <a:solidFill>
                <a:schemeClr val="dk1"/>
              </a:solidFill>
              <a:latin typeface="Calibri"/>
              <a:ea typeface="Calibri"/>
              <a:cs typeface="Calibri"/>
              <a:sym typeface="Calibri"/>
            </a:endParaRPr>
          </a:p>
          <a:p>
            <a:pPr indent="-330200" lvl="0" marL="457200" rtl="0" algn="l">
              <a:lnSpc>
                <a:spcPct val="100000"/>
              </a:lnSpc>
              <a:spcBef>
                <a:spcPts val="0"/>
              </a:spcBef>
              <a:spcAft>
                <a:spcPts val="0"/>
              </a:spcAft>
              <a:buClr>
                <a:schemeClr val="dk1"/>
              </a:buClr>
              <a:buSzPts val="1600"/>
              <a:buFont typeface="Calibri"/>
              <a:buChar char="●"/>
            </a:pPr>
            <a:r>
              <a:rPr b="1" lang="en" sz="1600">
                <a:solidFill>
                  <a:schemeClr val="dk1"/>
                </a:solidFill>
                <a:latin typeface="Calibri"/>
                <a:ea typeface="Calibri"/>
                <a:cs typeface="Calibri"/>
                <a:sym typeface="Calibri"/>
              </a:rPr>
              <a:t>January 11, 2027 - $470 per person</a:t>
            </a:r>
            <a:endParaRPr b="1" sz="1600">
              <a:solidFill>
                <a:schemeClr val="dk1"/>
              </a:solidFill>
              <a:latin typeface="Calibri"/>
              <a:ea typeface="Calibri"/>
              <a:cs typeface="Calibri"/>
              <a:sym typeface="Calibri"/>
            </a:endParaRPr>
          </a:p>
          <a:p>
            <a:pPr indent="-330200" lvl="0" marL="457200" rtl="0" algn="l">
              <a:lnSpc>
                <a:spcPct val="100000"/>
              </a:lnSpc>
              <a:spcBef>
                <a:spcPts val="0"/>
              </a:spcBef>
              <a:spcAft>
                <a:spcPts val="0"/>
              </a:spcAft>
              <a:buClr>
                <a:schemeClr val="dk1"/>
              </a:buClr>
              <a:buSzPts val="1600"/>
              <a:buFont typeface="Calibri"/>
              <a:buChar char="●"/>
            </a:pPr>
            <a:r>
              <a:rPr b="1" lang="en" sz="1600">
                <a:solidFill>
                  <a:schemeClr val="dk1"/>
                </a:solidFill>
                <a:latin typeface="Calibri"/>
                <a:ea typeface="Calibri"/>
                <a:cs typeface="Calibri"/>
                <a:sym typeface="Calibri"/>
              </a:rPr>
              <a:t>February 11, 2027 - $470 per person</a:t>
            </a:r>
            <a:endParaRPr b="1" sz="1600">
              <a:solidFill>
                <a:schemeClr val="dk1"/>
              </a:solidFill>
              <a:latin typeface="Calibri"/>
              <a:ea typeface="Calibri"/>
              <a:cs typeface="Calibri"/>
              <a:sym typeface="Calibri"/>
            </a:endParaRPr>
          </a:p>
          <a:p>
            <a:pPr indent="-330200" lvl="0" marL="457200" rtl="0" algn="l">
              <a:lnSpc>
                <a:spcPct val="100000"/>
              </a:lnSpc>
              <a:spcBef>
                <a:spcPts val="0"/>
              </a:spcBef>
              <a:spcAft>
                <a:spcPts val="0"/>
              </a:spcAft>
              <a:buClr>
                <a:schemeClr val="dk1"/>
              </a:buClr>
              <a:buSzPts val="1600"/>
              <a:buFont typeface="Calibri"/>
              <a:buChar char="●"/>
            </a:pPr>
            <a:r>
              <a:rPr b="1" lang="en" sz="1600">
                <a:solidFill>
                  <a:schemeClr val="dk1"/>
                </a:solidFill>
                <a:latin typeface="Calibri"/>
                <a:ea typeface="Calibri"/>
                <a:cs typeface="Calibri"/>
                <a:sym typeface="Calibri"/>
              </a:rPr>
              <a:t>March 11, 2027 - $470 per person</a:t>
            </a:r>
            <a:endParaRPr b="1" sz="1600">
              <a:solidFill>
                <a:schemeClr val="dk1"/>
              </a:solidFill>
              <a:latin typeface="Calibri"/>
              <a:ea typeface="Calibri"/>
              <a:cs typeface="Calibri"/>
              <a:sym typeface="Calibri"/>
            </a:endParaRPr>
          </a:p>
          <a:p>
            <a:pPr indent="-330200" lvl="0" marL="457200" rtl="0" algn="l">
              <a:lnSpc>
                <a:spcPct val="100000"/>
              </a:lnSpc>
              <a:spcBef>
                <a:spcPts val="0"/>
              </a:spcBef>
              <a:spcAft>
                <a:spcPts val="0"/>
              </a:spcAft>
              <a:buClr>
                <a:schemeClr val="dk1"/>
              </a:buClr>
              <a:buSzPts val="1600"/>
              <a:buFont typeface="Calibri"/>
              <a:buChar char="●"/>
            </a:pPr>
            <a:r>
              <a:rPr b="1" lang="en" sz="1600">
                <a:solidFill>
                  <a:schemeClr val="dk1"/>
                </a:solidFill>
                <a:latin typeface="Calibri"/>
                <a:ea typeface="Calibri"/>
                <a:cs typeface="Calibri"/>
                <a:sym typeface="Calibri"/>
              </a:rPr>
              <a:t>April 11, 2027 - $470 per person</a:t>
            </a:r>
            <a:endParaRPr b="1" sz="1600">
              <a:solidFill>
                <a:schemeClr val="dk1"/>
              </a:solidFill>
              <a:latin typeface="Calibri"/>
              <a:ea typeface="Calibri"/>
              <a:cs typeface="Calibri"/>
              <a:sym typeface="Calibri"/>
            </a:endParaRPr>
          </a:p>
          <a:p>
            <a:pPr indent="0" lvl="0" marL="0" rtl="0" algn="l">
              <a:lnSpc>
                <a:spcPct val="100000"/>
              </a:lnSpc>
              <a:spcBef>
                <a:spcPts val="0"/>
              </a:spcBef>
              <a:spcAft>
                <a:spcPts val="0"/>
              </a:spcAft>
              <a:buNone/>
            </a:pPr>
            <a:r>
              <a:t/>
            </a:r>
            <a:endParaRPr b="1" sz="700">
              <a:solidFill>
                <a:schemeClr val="dk1"/>
              </a:solidFill>
              <a:latin typeface="Calibri"/>
              <a:ea typeface="Calibri"/>
              <a:cs typeface="Calibri"/>
              <a:sym typeface="Calibri"/>
            </a:endParaRPr>
          </a:p>
          <a:p>
            <a:pPr indent="0" lvl="0" marL="0" rtl="0" algn="l">
              <a:lnSpc>
                <a:spcPct val="100000"/>
              </a:lnSpc>
              <a:spcBef>
                <a:spcPts val="0"/>
              </a:spcBef>
              <a:spcAft>
                <a:spcPts val="0"/>
              </a:spcAft>
              <a:buNone/>
            </a:pPr>
            <a:r>
              <a:rPr b="1" lang="en" sz="1600">
                <a:solidFill>
                  <a:schemeClr val="dk1"/>
                </a:solidFill>
                <a:latin typeface="Calibri"/>
                <a:ea typeface="Calibri"/>
                <a:cs typeface="Calibri"/>
                <a:sym typeface="Calibri"/>
              </a:rPr>
              <a:t>There are some fees associated with paying through the portal.  If you would like to pay by check, please call Deana at 281-886-7695</a:t>
            </a:r>
            <a:endParaRPr b="1" sz="1600">
              <a:solidFill>
                <a:schemeClr val="dk1"/>
              </a:solidFill>
              <a:latin typeface="Calibri"/>
              <a:ea typeface="Calibri"/>
              <a:cs typeface="Calibri"/>
              <a:sym typeface="Calibri"/>
            </a:endParaRPr>
          </a:p>
        </p:txBody>
      </p:sp>
      <p:sp>
        <p:nvSpPr>
          <p:cNvPr id="122" name="Google Shape;122;p22"/>
          <p:cNvSpPr txBox="1"/>
          <p:nvPr/>
        </p:nvSpPr>
        <p:spPr>
          <a:xfrm>
            <a:off x="618692" y="438175"/>
            <a:ext cx="7278600" cy="707400"/>
          </a:xfrm>
          <a:prstGeom prst="rect">
            <a:avLst/>
          </a:prstGeom>
          <a:noFill/>
          <a:ln>
            <a:noFill/>
          </a:ln>
        </p:spPr>
        <p:txBody>
          <a:bodyPr anchorCtr="0" anchor="t" bIns="91425" lIns="91425" spcFirstLastPara="1" rIns="91425" wrap="square" tIns="91425">
            <a:normAutofit lnSpcReduction="10000"/>
          </a:bodyPr>
          <a:lstStyle/>
          <a:p>
            <a:pPr indent="0" lvl="0" marL="0" rtl="0" algn="l">
              <a:spcBef>
                <a:spcPts val="0"/>
              </a:spcBef>
              <a:spcAft>
                <a:spcPts val="0"/>
              </a:spcAft>
              <a:buNone/>
            </a:pPr>
            <a:r>
              <a:rPr b="1" lang="en" sz="3600">
                <a:solidFill>
                  <a:srgbClr val="BF9000"/>
                </a:solidFill>
                <a:latin typeface="Calibri"/>
                <a:ea typeface="Calibri"/>
                <a:cs typeface="Calibri"/>
                <a:sym typeface="Calibri"/>
              </a:rPr>
              <a:t>Payment Schedule</a:t>
            </a:r>
            <a:endParaRPr b="1" sz="3600">
              <a:solidFill>
                <a:srgbClr val="BF9000"/>
              </a:solidFill>
              <a:latin typeface="Calibri"/>
              <a:ea typeface="Calibri"/>
              <a:cs typeface="Calibri"/>
              <a:sym typeface="Calibri"/>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6" name="Shape 126"/>
        <p:cNvGrpSpPr/>
        <p:nvPr/>
      </p:nvGrpSpPr>
      <p:grpSpPr>
        <a:xfrm>
          <a:off x="0" y="0"/>
          <a:ext cx="0" cy="0"/>
          <a:chOff x="0" y="0"/>
          <a:chExt cx="0" cy="0"/>
        </a:xfrm>
      </p:grpSpPr>
      <p:sp>
        <p:nvSpPr>
          <p:cNvPr id="127" name="Google Shape;127;p23"/>
          <p:cNvSpPr txBox="1"/>
          <p:nvPr/>
        </p:nvSpPr>
        <p:spPr>
          <a:xfrm>
            <a:off x="542556" y="4069781"/>
            <a:ext cx="8185800" cy="1533000"/>
          </a:xfrm>
          <a:prstGeom prst="rect">
            <a:avLst/>
          </a:prstGeom>
          <a:noFill/>
          <a:ln>
            <a:noFill/>
          </a:ln>
        </p:spPr>
        <p:txBody>
          <a:bodyPr anchorCtr="0" anchor="t" bIns="91425" lIns="91425" spcFirstLastPara="1" rIns="91425" wrap="square" tIns="91425">
            <a:noAutofit/>
          </a:bodyPr>
          <a:lstStyle/>
          <a:p>
            <a:pPr indent="0" lvl="0" marL="0" rtl="0" algn="l">
              <a:lnSpc>
                <a:spcPct val="90000"/>
              </a:lnSpc>
              <a:spcBef>
                <a:spcPts val="0"/>
              </a:spcBef>
              <a:spcAft>
                <a:spcPts val="0"/>
              </a:spcAft>
              <a:buClr>
                <a:schemeClr val="dk1"/>
              </a:buClr>
              <a:buSzPts val="1100"/>
              <a:buFont typeface="Arial"/>
              <a:buNone/>
            </a:pPr>
            <a:r>
              <a:rPr b="1" lang="en" sz="1600">
                <a:solidFill>
                  <a:schemeClr val="dk1"/>
                </a:solidFill>
                <a:latin typeface="Calibri"/>
                <a:ea typeface="Calibri"/>
                <a:cs typeface="Calibri"/>
                <a:sym typeface="Calibri"/>
              </a:rPr>
              <a:t>Several levels of travel protection are offered through Perform America’s registration link.  This is not included in the price per traveler, but is available to any traveler wishing to purchase coverage.</a:t>
            </a:r>
            <a:endParaRPr b="1" sz="1600">
              <a:solidFill>
                <a:schemeClr val="dk1"/>
              </a:solidFill>
              <a:latin typeface="Calibri"/>
              <a:ea typeface="Calibri"/>
              <a:cs typeface="Calibri"/>
              <a:sym typeface="Calibri"/>
            </a:endParaRPr>
          </a:p>
          <a:p>
            <a:pPr indent="0" lvl="0" marL="0" rtl="0" algn="l">
              <a:lnSpc>
                <a:spcPct val="90000"/>
              </a:lnSpc>
              <a:spcBef>
                <a:spcPts val="0"/>
              </a:spcBef>
              <a:spcAft>
                <a:spcPts val="0"/>
              </a:spcAft>
              <a:buClr>
                <a:schemeClr val="dk1"/>
              </a:buClr>
              <a:buSzPts val="1100"/>
              <a:buFont typeface="Arial"/>
              <a:buNone/>
            </a:pPr>
            <a:r>
              <a:t/>
            </a:r>
            <a:endParaRPr b="1" sz="500">
              <a:solidFill>
                <a:schemeClr val="dk1"/>
              </a:solidFill>
              <a:latin typeface="Calibri"/>
              <a:ea typeface="Calibri"/>
              <a:cs typeface="Calibri"/>
              <a:sym typeface="Calibri"/>
            </a:endParaRPr>
          </a:p>
          <a:p>
            <a:pPr indent="0" lvl="0" marL="0" rtl="0" algn="l">
              <a:lnSpc>
                <a:spcPct val="90000"/>
              </a:lnSpc>
              <a:spcBef>
                <a:spcPts val="0"/>
              </a:spcBef>
              <a:spcAft>
                <a:spcPts val="0"/>
              </a:spcAft>
              <a:buClr>
                <a:schemeClr val="dk1"/>
              </a:buClr>
              <a:buSzPts val="1100"/>
              <a:buFont typeface="Arial"/>
              <a:buNone/>
            </a:pPr>
            <a:r>
              <a:rPr b="1" lang="en" sz="1600">
                <a:solidFill>
                  <a:schemeClr val="dk1"/>
                </a:solidFill>
                <a:latin typeface="Calibri"/>
                <a:ea typeface="Calibri"/>
                <a:cs typeface="Calibri"/>
                <a:sym typeface="Calibri"/>
              </a:rPr>
              <a:t>Cancellation policy is provided on page five of the brochure.</a:t>
            </a:r>
            <a:endParaRPr b="1" sz="1450">
              <a:solidFill>
                <a:schemeClr val="dk1"/>
              </a:solidFill>
              <a:latin typeface="Calibri"/>
              <a:ea typeface="Calibri"/>
              <a:cs typeface="Calibri"/>
              <a:sym typeface="Calibri"/>
            </a:endParaRPr>
          </a:p>
        </p:txBody>
      </p:sp>
      <p:sp>
        <p:nvSpPr>
          <p:cNvPr id="128" name="Google Shape;128;p23"/>
          <p:cNvSpPr txBox="1"/>
          <p:nvPr/>
        </p:nvSpPr>
        <p:spPr>
          <a:xfrm>
            <a:off x="542560" y="3653027"/>
            <a:ext cx="8520600" cy="707400"/>
          </a:xfrm>
          <a:prstGeom prst="rect">
            <a:avLst/>
          </a:prstGeom>
          <a:noFill/>
          <a:ln>
            <a:noFill/>
          </a:ln>
        </p:spPr>
        <p:txBody>
          <a:bodyPr anchorCtr="0" anchor="t" bIns="91425" lIns="91425" spcFirstLastPara="1" rIns="91425" wrap="square" tIns="91425">
            <a:normAutofit/>
          </a:bodyPr>
          <a:lstStyle/>
          <a:p>
            <a:pPr indent="0" lvl="0" marL="0" rtl="0" algn="l">
              <a:lnSpc>
                <a:spcPct val="90000"/>
              </a:lnSpc>
              <a:spcBef>
                <a:spcPts val="0"/>
              </a:spcBef>
              <a:spcAft>
                <a:spcPts val="0"/>
              </a:spcAft>
              <a:buNone/>
            </a:pPr>
            <a:r>
              <a:rPr b="1" lang="en" sz="3200">
                <a:solidFill>
                  <a:srgbClr val="BF9000"/>
                </a:solidFill>
                <a:latin typeface="Calibri"/>
                <a:ea typeface="Calibri"/>
                <a:cs typeface="Calibri"/>
                <a:sym typeface="Calibri"/>
              </a:rPr>
              <a:t>Travel Insurance &amp; Cancellation</a:t>
            </a:r>
            <a:endParaRPr b="1" sz="3200">
              <a:solidFill>
                <a:srgbClr val="BF9000"/>
              </a:solidFill>
              <a:latin typeface="Calibri"/>
              <a:ea typeface="Calibri"/>
              <a:cs typeface="Calibri"/>
              <a:sym typeface="Calibri"/>
            </a:endParaRPr>
          </a:p>
        </p:txBody>
      </p:sp>
      <p:sp>
        <p:nvSpPr>
          <p:cNvPr id="129" name="Google Shape;129;p23"/>
          <p:cNvSpPr txBox="1"/>
          <p:nvPr/>
        </p:nvSpPr>
        <p:spPr>
          <a:xfrm>
            <a:off x="542550" y="556222"/>
            <a:ext cx="8302500" cy="2495100"/>
          </a:xfrm>
          <a:prstGeom prst="rect">
            <a:avLst/>
          </a:prstGeom>
          <a:noFill/>
          <a:ln>
            <a:noFill/>
          </a:ln>
        </p:spPr>
        <p:txBody>
          <a:bodyPr anchorCtr="0" anchor="t" bIns="91425" lIns="91425" spcFirstLastPara="1" rIns="91425" wrap="square" tIns="91425">
            <a:noAutofit/>
          </a:bodyPr>
          <a:lstStyle/>
          <a:p>
            <a:pPr indent="0" lvl="0" marL="0" rtl="0" algn="l">
              <a:lnSpc>
                <a:spcPct val="90000"/>
              </a:lnSpc>
              <a:spcBef>
                <a:spcPts val="0"/>
              </a:spcBef>
              <a:spcAft>
                <a:spcPts val="0"/>
              </a:spcAft>
              <a:buNone/>
            </a:pPr>
            <a:r>
              <a:rPr b="1" lang="en" sz="1600">
                <a:solidFill>
                  <a:schemeClr val="dk1"/>
                </a:solidFill>
                <a:latin typeface="Calibri"/>
                <a:ea typeface="Calibri"/>
                <a:cs typeface="Calibri"/>
                <a:sym typeface="Calibri"/>
              </a:rPr>
              <a:t>Families will register with and make payments directly to Perform America via their online portal.  Perform International will track your balance and communicate directly with you regarding payments, forms and other important information needed for the tour.</a:t>
            </a:r>
            <a:endParaRPr b="1" sz="1600">
              <a:solidFill>
                <a:schemeClr val="dk1"/>
              </a:solidFill>
              <a:latin typeface="Calibri"/>
              <a:ea typeface="Calibri"/>
              <a:cs typeface="Calibri"/>
              <a:sym typeface="Calibri"/>
            </a:endParaRPr>
          </a:p>
          <a:p>
            <a:pPr indent="0" lvl="0" marL="0" rtl="0" algn="l">
              <a:lnSpc>
                <a:spcPct val="90000"/>
              </a:lnSpc>
              <a:spcBef>
                <a:spcPts val="0"/>
              </a:spcBef>
              <a:spcAft>
                <a:spcPts val="0"/>
              </a:spcAft>
              <a:buNone/>
            </a:pPr>
            <a:r>
              <a:rPr b="1" lang="en" sz="1600" u="sng">
                <a:solidFill>
                  <a:schemeClr val="hlink"/>
                </a:solidFill>
                <a:latin typeface="Calibri"/>
                <a:ea typeface="Calibri"/>
                <a:cs typeface="Calibri"/>
                <a:sym typeface="Calibri"/>
                <a:hlinkClick r:id="rId3"/>
              </a:rPr>
              <a:t>ONLINE REGISTRATION PORTAL</a:t>
            </a:r>
            <a:endParaRPr b="1" sz="1600">
              <a:solidFill>
                <a:schemeClr val="dk1"/>
              </a:solidFill>
              <a:latin typeface="Calibri"/>
              <a:ea typeface="Calibri"/>
              <a:cs typeface="Calibri"/>
              <a:sym typeface="Calibri"/>
            </a:endParaRPr>
          </a:p>
          <a:p>
            <a:pPr indent="0" lvl="0" marL="0" rtl="0" algn="l">
              <a:lnSpc>
                <a:spcPct val="90000"/>
              </a:lnSpc>
              <a:spcBef>
                <a:spcPts val="0"/>
              </a:spcBef>
              <a:spcAft>
                <a:spcPts val="0"/>
              </a:spcAft>
              <a:buNone/>
            </a:pPr>
            <a:r>
              <a:t/>
            </a:r>
            <a:endParaRPr b="1" sz="900">
              <a:solidFill>
                <a:schemeClr val="dk1"/>
              </a:solidFill>
              <a:latin typeface="Calibri"/>
              <a:ea typeface="Calibri"/>
              <a:cs typeface="Calibri"/>
              <a:sym typeface="Calibri"/>
            </a:endParaRPr>
          </a:p>
          <a:p>
            <a:pPr indent="0" lvl="0" marL="0" rtl="0" algn="l">
              <a:lnSpc>
                <a:spcPct val="90000"/>
              </a:lnSpc>
              <a:spcBef>
                <a:spcPts val="0"/>
              </a:spcBef>
              <a:spcAft>
                <a:spcPts val="0"/>
              </a:spcAft>
              <a:buNone/>
            </a:pPr>
            <a:r>
              <a:rPr b="1" lang="en" sz="2200">
                <a:solidFill>
                  <a:srgbClr val="BF9000"/>
                </a:solidFill>
                <a:latin typeface="Calibri"/>
                <a:ea typeface="Calibri"/>
                <a:cs typeface="Calibri"/>
                <a:sym typeface="Calibri"/>
              </a:rPr>
              <a:t>Notes on Registering:</a:t>
            </a:r>
            <a:endParaRPr b="1" sz="2200">
              <a:solidFill>
                <a:srgbClr val="BF9000"/>
              </a:solidFill>
              <a:latin typeface="Calibri"/>
              <a:ea typeface="Calibri"/>
              <a:cs typeface="Calibri"/>
              <a:sym typeface="Calibri"/>
            </a:endParaRPr>
          </a:p>
          <a:p>
            <a:pPr indent="-330200" lvl="0" marL="457200" rtl="0" algn="l">
              <a:lnSpc>
                <a:spcPct val="90000"/>
              </a:lnSpc>
              <a:spcBef>
                <a:spcPts val="0"/>
              </a:spcBef>
              <a:spcAft>
                <a:spcPts val="0"/>
              </a:spcAft>
              <a:buClr>
                <a:schemeClr val="dk1"/>
              </a:buClr>
              <a:buSzPts val="1600"/>
              <a:buFont typeface="Calibri"/>
              <a:buChar char="●"/>
            </a:pPr>
            <a:r>
              <a:rPr b="1" lang="en" sz="1600">
                <a:solidFill>
                  <a:schemeClr val="dk1"/>
                </a:solidFill>
                <a:latin typeface="Calibri"/>
                <a:ea typeface="Calibri"/>
                <a:cs typeface="Calibri"/>
                <a:sym typeface="Calibri"/>
              </a:rPr>
              <a:t>Participant = Student/Traveler</a:t>
            </a:r>
            <a:endParaRPr b="1" sz="1600">
              <a:solidFill>
                <a:schemeClr val="dk1"/>
              </a:solidFill>
              <a:latin typeface="Calibri"/>
              <a:ea typeface="Calibri"/>
              <a:cs typeface="Calibri"/>
              <a:sym typeface="Calibri"/>
            </a:endParaRPr>
          </a:p>
          <a:p>
            <a:pPr indent="-330200" lvl="0" marL="457200" rtl="0" algn="l">
              <a:lnSpc>
                <a:spcPct val="90000"/>
              </a:lnSpc>
              <a:spcBef>
                <a:spcPts val="0"/>
              </a:spcBef>
              <a:spcAft>
                <a:spcPts val="0"/>
              </a:spcAft>
              <a:buClr>
                <a:schemeClr val="dk1"/>
              </a:buClr>
              <a:buSzPts val="1600"/>
              <a:buFont typeface="Calibri"/>
              <a:buChar char="●"/>
            </a:pPr>
            <a:r>
              <a:rPr b="1" lang="en" sz="1600">
                <a:solidFill>
                  <a:schemeClr val="dk1"/>
                </a:solidFill>
                <a:latin typeface="Calibri"/>
                <a:ea typeface="Calibri"/>
                <a:cs typeface="Calibri"/>
                <a:sym typeface="Calibri"/>
              </a:rPr>
              <a:t>Buyer = Parent (be sure to use parent email for communication concerning your account)</a:t>
            </a:r>
            <a:endParaRPr b="1" sz="1600">
              <a:solidFill>
                <a:schemeClr val="dk1"/>
              </a:solidFill>
              <a:latin typeface="Calibri"/>
              <a:ea typeface="Calibri"/>
              <a:cs typeface="Calibri"/>
              <a:sym typeface="Calibri"/>
            </a:endParaRPr>
          </a:p>
          <a:p>
            <a:pPr indent="-330200" lvl="0" marL="457200" rtl="0" algn="l">
              <a:lnSpc>
                <a:spcPct val="90000"/>
              </a:lnSpc>
              <a:spcBef>
                <a:spcPts val="0"/>
              </a:spcBef>
              <a:spcAft>
                <a:spcPts val="0"/>
              </a:spcAft>
              <a:buClr>
                <a:schemeClr val="dk1"/>
              </a:buClr>
              <a:buSzPts val="1600"/>
              <a:buFont typeface="Calibri"/>
              <a:buChar char="●"/>
            </a:pPr>
            <a:r>
              <a:rPr b="1" lang="en" sz="1600">
                <a:solidFill>
                  <a:schemeClr val="dk1"/>
                </a:solidFill>
                <a:latin typeface="Calibri"/>
                <a:ea typeface="Calibri"/>
                <a:cs typeface="Calibri"/>
                <a:sym typeface="Calibri"/>
              </a:rPr>
              <a:t>Payments can be made online w/transaction fee, or call Deana at 281-886-7695 to pay by check</a:t>
            </a:r>
            <a:endParaRPr b="1" sz="1600">
              <a:solidFill>
                <a:schemeClr val="dk1"/>
              </a:solidFill>
              <a:latin typeface="Calibri"/>
              <a:ea typeface="Calibri"/>
              <a:cs typeface="Calibri"/>
              <a:sym typeface="Calibri"/>
            </a:endParaRPr>
          </a:p>
          <a:p>
            <a:pPr indent="-330200" lvl="0" marL="457200" rtl="0" algn="l">
              <a:lnSpc>
                <a:spcPct val="90000"/>
              </a:lnSpc>
              <a:spcBef>
                <a:spcPts val="0"/>
              </a:spcBef>
              <a:spcAft>
                <a:spcPts val="0"/>
              </a:spcAft>
              <a:buClr>
                <a:schemeClr val="dk1"/>
              </a:buClr>
              <a:buSzPts val="1600"/>
              <a:buFont typeface="Calibri"/>
              <a:buChar char="●"/>
            </a:pPr>
            <a:r>
              <a:rPr b="1" lang="en" sz="1600">
                <a:solidFill>
                  <a:schemeClr val="dk1"/>
                </a:solidFill>
                <a:latin typeface="Calibri"/>
                <a:ea typeface="Calibri"/>
                <a:cs typeface="Calibri"/>
                <a:sym typeface="Calibri"/>
              </a:rPr>
              <a:t>Anyone registering for the trip who is a not a current OYO student should register using the adult package pricing.  You will be placed on a waitlist in order for your background check to clear.  Once that is completed, you may complete your registration and make your deposit.</a:t>
            </a:r>
            <a:endParaRPr b="1" sz="1600">
              <a:solidFill>
                <a:schemeClr val="dk1"/>
              </a:solidFill>
              <a:latin typeface="Calibri"/>
              <a:ea typeface="Calibri"/>
              <a:cs typeface="Calibri"/>
              <a:sym typeface="Calibri"/>
            </a:endParaRPr>
          </a:p>
        </p:txBody>
      </p:sp>
      <p:sp>
        <p:nvSpPr>
          <p:cNvPr id="130" name="Google Shape;130;p23"/>
          <p:cNvSpPr txBox="1"/>
          <p:nvPr/>
        </p:nvSpPr>
        <p:spPr>
          <a:xfrm>
            <a:off x="496791" y="-1"/>
            <a:ext cx="8520600" cy="707400"/>
          </a:xfrm>
          <a:prstGeom prst="rect">
            <a:avLst/>
          </a:prstGeom>
          <a:noFill/>
          <a:ln>
            <a:noFill/>
          </a:ln>
        </p:spPr>
        <p:txBody>
          <a:bodyPr anchorCtr="0" anchor="t" bIns="91425" lIns="91425" spcFirstLastPara="1" rIns="91425" wrap="square" tIns="91425">
            <a:normAutofit/>
          </a:bodyPr>
          <a:lstStyle/>
          <a:p>
            <a:pPr indent="0" lvl="0" marL="0" rtl="0" algn="l">
              <a:lnSpc>
                <a:spcPct val="90000"/>
              </a:lnSpc>
              <a:spcBef>
                <a:spcPts val="0"/>
              </a:spcBef>
              <a:spcAft>
                <a:spcPts val="0"/>
              </a:spcAft>
              <a:buNone/>
            </a:pPr>
            <a:r>
              <a:rPr b="1" lang="en" sz="3600">
                <a:solidFill>
                  <a:srgbClr val="BF9000"/>
                </a:solidFill>
                <a:latin typeface="Calibri"/>
                <a:ea typeface="Calibri"/>
                <a:cs typeface="Calibri"/>
                <a:sym typeface="Calibri"/>
              </a:rPr>
              <a:t>How It Works</a:t>
            </a:r>
            <a:endParaRPr b="1" sz="3600">
              <a:solidFill>
                <a:srgbClr val="BF9000"/>
              </a:solidFill>
              <a:latin typeface="Calibri"/>
              <a:ea typeface="Calibri"/>
              <a:cs typeface="Calibri"/>
              <a:sym typeface="Calibri"/>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4" name="Shape 134"/>
        <p:cNvGrpSpPr/>
        <p:nvPr/>
      </p:nvGrpSpPr>
      <p:grpSpPr>
        <a:xfrm>
          <a:off x="0" y="0"/>
          <a:ext cx="0" cy="0"/>
          <a:chOff x="0" y="0"/>
          <a:chExt cx="0" cy="0"/>
        </a:xfrm>
      </p:grpSpPr>
      <p:sp>
        <p:nvSpPr>
          <p:cNvPr id="135" name="Google Shape;135;p24"/>
          <p:cNvSpPr txBox="1"/>
          <p:nvPr/>
        </p:nvSpPr>
        <p:spPr>
          <a:xfrm>
            <a:off x="652175" y="850775"/>
            <a:ext cx="7264800" cy="1816200"/>
          </a:xfrm>
          <a:prstGeom prst="rect">
            <a:avLst/>
          </a:prstGeom>
          <a:noFill/>
          <a:ln>
            <a:noFill/>
          </a:ln>
        </p:spPr>
        <p:txBody>
          <a:bodyPr anchorCtr="0" anchor="t" bIns="91425" lIns="91425" spcFirstLastPara="1" rIns="91425" wrap="square" tIns="91425">
            <a:noAutofit/>
          </a:bodyPr>
          <a:lstStyle/>
          <a:p>
            <a:pPr indent="-330200" lvl="0" marL="457200" rtl="0" algn="l">
              <a:lnSpc>
                <a:spcPct val="115000"/>
              </a:lnSpc>
              <a:spcBef>
                <a:spcPts val="0"/>
              </a:spcBef>
              <a:spcAft>
                <a:spcPts val="0"/>
              </a:spcAft>
              <a:buClr>
                <a:schemeClr val="dk1"/>
              </a:buClr>
              <a:buSzPts val="1600"/>
              <a:buFont typeface="Calibri"/>
              <a:buChar char="●"/>
            </a:pPr>
            <a:r>
              <a:rPr b="1" lang="en" sz="1600">
                <a:solidFill>
                  <a:srgbClr val="BF9000"/>
                </a:solidFill>
                <a:latin typeface="Calibri"/>
                <a:ea typeface="Calibri"/>
                <a:cs typeface="Calibri"/>
                <a:sym typeface="Calibri"/>
              </a:rPr>
              <a:t>Can I fly to New York with the group and when the tour ends, fly home at a later date to extend my stay?</a:t>
            </a:r>
            <a:r>
              <a:rPr b="1" lang="en" sz="1600">
                <a:solidFill>
                  <a:schemeClr val="dk1"/>
                </a:solidFill>
                <a:latin typeface="Calibri"/>
                <a:ea typeface="Calibri"/>
                <a:cs typeface="Calibri"/>
                <a:sym typeface="Calibri"/>
              </a:rPr>
              <a:t>  Yes, you can purchase the land-only package, and once the group flights are booked, those details will be made available so that travelers can fly with the group on the outbound flights or return flights, whichever the case may be.  If this is the case, you will purchase a “Land Only” package.</a:t>
            </a:r>
            <a:endParaRPr b="1" sz="2100">
              <a:solidFill>
                <a:schemeClr val="dk1"/>
              </a:solidFill>
              <a:latin typeface="Calibri"/>
              <a:ea typeface="Calibri"/>
              <a:cs typeface="Calibri"/>
              <a:sym typeface="Calibri"/>
            </a:endParaRPr>
          </a:p>
          <a:p>
            <a:pPr indent="-330200" lvl="0" marL="457200" rtl="0" algn="l">
              <a:lnSpc>
                <a:spcPct val="115000"/>
              </a:lnSpc>
              <a:spcBef>
                <a:spcPts val="0"/>
              </a:spcBef>
              <a:spcAft>
                <a:spcPts val="0"/>
              </a:spcAft>
              <a:buClr>
                <a:schemeClr val="dk1"/>
              </a:buClr>
              <a:buSzPts val="1600"/>
              <a:buFont typeface="Calibri"/>
              <a:buChar char="●"/>
            </a:pPr>
            <a:r>
              <a:rPr b="1" lang="en" sz="1600">
                <a:solidFill>
                  <a:srgbClr val="BF9000"/>
                </a:solidFill>
                <a:latin typeface="Calibri"/>
                <a:ea typeface="Calibri"/>
                <a:cs typeface="Calibri"/>
                <a:sym typeface="Calibri"/>
              </a:rPr>
              <a:t>Can I use my own Frequent Flyer Program Miles?</a:t>
            </a:r>
            <a:r>
              <a:rPr b="1" lang="en" sz="1600">
                <a:solidFill>
                  <a:schemeClr val="dk1"/>
                </a:solidFill>
                <a:latin typeface="Calibri"/>
                <a:ea typeface="Calibri"/>
                <a:cs typeface="Calibri"/>
                <a:sym typeface="Calibri"/>
              </a:rPr>
              <a:t>  Yes, if you would like to use accumulated miles for your flight, you will need to select Land Only Package and arrange your flights independently.</a:t>
            </a:r>
            <a:endParaRPr b="1" sz="1600">
              <a:solidFill>
                <a:schemeClr val="dk1"/>
              </a:solidFill>
              <a:latin typeface="Calibri"/>
              <a:ea typeface="Calibri"/>
              <a:cs typeface="Calibri"/>
              <a:sym typeface="Calibri"/>
            </a:endParaRPr>
          </a:p>
          <a:p>
            <a:pPr indent="-330200" lvl="0" marL="457200" rtl="0" algn="l">
              <a:lnSpc>
                <a:spcPct val="115000"/>
              </a:lnSpc>
              <a:spcBef>
                <a:spcPts val="0"/>
              </a:spcBef>
              <a:spcAft>
                <a:spcPts val="0"/>
              </a:spcAft>
              <a:buClr>
                <a:schemeClr val="dk1"/>
              </a:buClr>
              <a:buSzPts val="1600"/>
              <a:buFont typeface="Calibri"/>
              <a:buChar char="●"/>
            </a:pPr>
            <a:r>
              <a:rPr b="1" lang="en" sz="1600">
                <a:solidFill>
                  <a:srgbClr val="BF9000"/>
                </a:solidFill>
                <a:latin typeface="Calibri"/>
                <a:ea typeface="Calibri"/>
                <a:cs typeface="Calibri"/>
                <a:sym typeface="Calibri"/>
              </a:rPr>
              <a:t>If my flight arrives or departs separately from the group, can I use the arranged group ground transportation?  </a:t>
            </a:r>
            <a:r>
              <a:rPr b="1" lang="en" sz="1600">
                <a:solidFill>
                  <a:schemeClr val="dk1"/>
                </a:solidFill>
                <a:latin typeface="Calibri"/>
                <a:ea typeface="Calibri"/>
                <a:cs typeface="Calibri"/>
                <a:sym typeface="Calibri"/>
              </a:rPr>
              <a:t>Unless your flight lands/departs in line with the group flights, you will need to arrange your own ground transportation to/from the airport.</a:t>
            </a:r>
            <a:endParaRPr b="1" sz="1600">
              <a:solidFill>
                <a:schemeClr val="dk1"/>
              </a:solidFill>
              <a:latin typeface="Calibri"/>
              <a:ea typeface="Calibri"/>
              <a:cs typeface="Calibri"/>
              <a:sym typeface="Calibri"/>
            </a:endParaRPr>
          </a:p>
          <a:p>
            <a:pPr indent="0" lvl="0" marL="0" rtl="0" algn="l">
              <a:lnSpc>
                <a:spcPct val="115000"/>
              </a:lnSpc>
              <a:spcBef>
                <a:spcPts val="0"/>
              </a:spcBef>
              <a:spcAft>
                <a:spcPts val="0"/>
              </a:spcAft>
              <a:buNone/>
            </a:pPr>
            <a:r>
              <a:t/>
            </a:r>
            <a:endParaRPr b="1" sz="1600">
              <a:solidFill>
                <a:schemeClr val="dk1"/>
              </a:solidFill>
              <a:latin typeface="Calibri"/>
              <a:ea typeface="Calibri"/>
              <a:cs typeface="Calibri"/>
              <a:sym typeface="Calibri"/>
            </a:endParaRPr>
          </a:p>
        </p:txBody>
      </p:sp>
      <p:sp>
        <p:nvSpPr>
          <p:cNvPr id="136" name="Google Shape;136;p24"/>
          <p:cNvSpPr txBox="1"/>
          <p:nvPr/>
        </p:nvSpPr>
        <p:spPr>
          <a:xfrm>
            <a:off x="652175" y="186050"/>
            <a:ext cx="8520600" cy="707400"/>
          </a:xfrm>
          <a:prstGeom prst="rect">
            <a:avLst/>
          </a:prstGeom>
          <a:noFill/>
          <a:ln>
            <a:noFill/>
          </a:ln>
        </p:spPr>
        <p:txBody>
          <a:bodyPr anchorCtr="0" anchor="t" bIns="91425" lIns="91425" spcFirstLastPara="1" rIns="91425" wrap="square" tIns="91425">
            <a:normAutofit lnSpcReduction="10000"/>
          </a:bodyPr>
          <a:lstStyle/>
          <a:p>
            <a:pPr indent="0" lvl="0" marL="0" rtl="0" algn="l">
              <a:spcBef>
                <a:spcPts val="0"/>
              </a:spcBef>
              <a:spcAft>
                <a:spcPts val="0"/>
              </a:spcAft>
              <a:buNone/>
            </a:pPr>
            <a:r>
              <a:rPr b="1" lang="en" sz="3600">
                <a:solidFill>
                  <a:srgbClr val="BF9000"/>
                </a:solidFill>
                <a:latin typeface="Calibri"/>
                <a:ea typeface="Calibri"/>
                <a:cs typeface="Calibri"/>
                <a:sym typeface="Calibri"/>
              </a:rPr>
              <a:t>FAQ’s</a:t>
            </a:r>
            <a:endParaRPr b="1" sz="3600">
              <a:solidFill>
                <a:srgbClr val="BF9000"/>
              </a:solidFill>
              <a:latin typeface="Calibri"/>
              <a:ea typeface="Calibri"/>
              <a:cs typeface="Calibri"/>
              <a:sym typeface="Calibri"/>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0" name="Shape 140"/>
        <p:cNvGrpSpPr/>
        <p:nvPr/>
      </p:nvGrpSpPr>
      <p:grpSpPr>
        <a:xfrm>
          <a:off x="0" y="0"/>
          <a:ext cx="0" cy="0"/>
          <a:chOff x="0" y="0"/>
          <a:chExt cx="0" cy="0"/>
        </a:xfrm>
      </p:grpSpPr>
      <p:sp>
        <p:nvSpPr>
          <p:cNvPr id="141" name="Google Shape;141;p25"/>
          <p:cNvSpPr txBox="1"/>
          <p:nvPr/>
        </p:nvSpPr>
        <p:spPr>
          <a:xfrm>
            <a:off x="414783" y="645035"/>
            <a:ext cx="7869600" cy="18162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b="1" lang="en" sz="1600">
                <a:solidFill>
                  <a:schemeClr val="dk1"/>
                </a:solidFill>
                <a:latin typeface="Calibri"/>
                <a:ea typeface="Calibri"/>
                <a:cs typeface="Calibri"/>
                <a:sym typeface="Calibri"/>
              </a:rPr>
              <a:t>Group Fundraising to offset the cost of the trip for all students including Give Back Nights at local restaurants, online auction, and special events including an alumni event and Young Virtuosos: An Evening of Chamber Music.  GOAL:  Reduce the trip fees for our students and provide organizational support to OKYO.</a:t>
            </a:r>
            <a:endParaRPr b="1" sz="16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t/>
            </a:r>
            <a:endParaRPr b="1" sz="16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b="1" lang="en" sz="1600">
                <a:solidFill>
                  <a:schemeClr val="dk1"/>
                </a:solidFill>
                <a:latin typeface="Calibri"/>
                <a:ea typeface="Calibri"/>
                <a:cs typeface="Calibri"/>
                <a:sym typeface="Calibri"/>
              </a:rPr>
              <a:t>Individual Fundraising for students to raise money for their own trip accounts to further help offset their fees.  These will feel more like school fundraisers (think World’s Best Chocolates).  Staff is working on a timeline for these opportunities and will provide updates as they become available.</a:t>
            </a:r>
            <a:endParaRPr b="1" sz="16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t/>
            </a:r>
            <a:endParaRPr b="1" sz="16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b="1" lang="en" sz="1600">
                <a:solidFill>
                  <a:schemeClr val="dk1"/>
                </a:solidFill>
                <a:latin typeface="Calibri"/>
                <a:ea typeface="Calibri"/>
                <a:cs typeface="Calibri"/>
                <a:sym typeface="Calibri"/>
              </a:rPr>
              <a:t>The Perform America portal also provides an option to set up a contribution page, where friends and family can contribute toward a student’s trip cost.</a:t>
            </a:r>
            <a:endParaRPr b="1" sz="1600">
              <a:solidFill>
                <a:schemeClr val="dk1"/>
              </a:solidFill>
              <a:latin typeface="Calibri"/>
              <a:ea typeface="Calibri"/>
              <a:cs typeface="Calibri"/>
              <a:sym typeface="Calibri"/>
            </a:endParaRPr>
          </a:p>
          <a:p>
            <a:pPr indent="0" lvl="0" marL="0" rtl="0" algn="l">
              <a:lnSpc>
                <a:spcPct val="115000"/>
              </a:lnSpc>
              <a:spcBef>
                <a:spcPts val="0"/>
              </a:spcBef>
              <a:spcAft>
                <a:spcPts val="0"/>
              </a:spcAft>
              <a:buNone/>
            </a:pPr>
            <a:r>
              <a:t/>
            </a:r>
            <a:endParaRPr b="1" sz="1600">
              <a:solidFill>
                <a:schemeClr val="dk1"/>
              </a:solidFill>
              <a:latin typeface="Calibri"/>
              <a:ea typeface="Calibri"/>
              <a:cs typeface="Calibri"/>
              <a:sym typeface="Calibri"/>
            </a:endParaRPr>
          </a:p>
        </p:txBody>
      </p:sp>
      <p:sp>
        <p:nvSpPr>
          <p:cNvPr id="142" name="Google Shape;142;p25"/>
          <p:cNvSpPr txBox="1"/>
          <p:nvPr/>
        </p:nvSpPr>
        <p:spPr>
          <a:xfrm>
            <a:off x="398957" y="122745"/>
            <a:ext cx="8520600" cy="707400"/>
          </a:xfrm>
          <a:prstGeom prst="rect">
            <a:avLst/>
          </a:prstGeom>
          <a:noFill/>
          <a:ln>
            <a:noFill/>
          </a:ln>
        </p:spPr>
        <p:txBody>
          <a:bodyPr anchorCtr="0" anchor="t" bIns="91425" lIns="91425" spcFirstLastPara="1" rIns="91425" wrap="square" tIns="91425">
            <a:normAutofit lnSpcReduction="10000"/>
          </a:bodyPr>
          <a:lstStyle/>
          <a:p>
            <a:pPr indent="0" lvl="0" marL="0" rtl="0" algn="l">
              <a:spcBef>
                <a:spcPts val="0"/>
              </a:spcBef>
              <a:spcAft>
                <a:spcPts val="0"/>
              </a:spcAft>
              <a:buNone/>
            </a:pPr>
            <a:r>
              <a:rPr b="1" lang="en" sz="3600">
                <a:solidFill>
                  <a:srgbClr val="BF9000"/>
                </a:solidFill>
                <a:latin typeface="Calibri"/>
                <a:ea typeface="Calibri"/>
                <a:cs typeface="Calibri"/>
                <a:sym typeface="Calibri"/>
              </a:rPr>
              <a:t>Fundraising</a:t>
            </a:r>
            <a:endParaRPr b="1" sz="3600">
              <a:solidFill>
                <a:srgbClr val="BF9000"/>
              </a:solidFill>
              <a:latin typeface="Calibri"/>
              <a:ea typeface="Calibri"/>
              <a:cs typeface="Calibri"/>
              <a:sym typeface="Calibri"/>
            </a:endParaRPr>
          </a:p>
        </p:txBody>
      </p:sp>
      <p:sp>
        <p:nvSpPr>
          <p:cNvPr id="143" name="Google Shape;143;p25"/>
          <p:cNvSpPr txBox="1"/>
          <p:nvPr/>
        </p:nvSpPr>
        <p:spPr>
          <a:xfrm>
            <a:off x="440577" y="4262008"/>
            <a:ext cx="8520600" cy="707400"/>
          </a:xfrm>
          <a:prstGeom prst="rect">
            <a:avLst/>
          </a:prstGeom>
          <a:noFill/>
          <a:ln>
            <a:noFill/>
          </a:ln>
        </p:spPr>
        <p:txBody>
          <a:bodyPr anchorCtr="0" anchor="t" bIns="91425" lIns="91425" spcFirstLastPara="1" rIns="91425" wrap="square" tIns="91425">
            <a:normAutofit/>
          </a:bodyPr>
          <a:lstStyle/>
          <a:p>
            <a:pPr indent="0" lvl="0" marL="0" rtl="0" algn="l">
              <a:lnSpc>
                <a:spcPct val="70000"/>
              </a:lnSpc>
              <a:spcBef>
                <a:spcPts val="0"/>
              </a:spcBef>
              <a:spcAft>
                <a:spcPts val="0"/>
              </a:spcAft>
              <a:buNone/>
            </a:pPr>
            <a:r>
              <a:rPr b="1" lang="en" sz="2000">
                <a:solidFill>
                  <a:srgbClr val="BF9000"/>
                </a:solidFill>
                <a:latin typeface="Calibri"/>
                <a:ea typeface="Calibri"/>
                <a:cs typeface="Calibri"/>
                <a:sym typeface="Calibri"/>
              </a:rPr>
              <a:t>Save The Date - First Give Back Night - Sept 28 @ Panda Express Nationwide!</a:t>
            </a:r>
            <a:endParaRPr b="1" sz="1700">
              <a:solidFill>
                <a:srgbClr val="BF9000"/>
              </a:solidFill>
              <a:latin typeface="Calibri"/>
              <a:ea typeface="Calibri"/>
              <a:cs typeface="Calibri"/>
              <a:sym typeface="Calibri"/>
            </a:endParaRP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